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59" r:id="rId7"/>
    <p:sldId id="267" r:id="rId8"/>
    <p:sldId id="268" r:id="rId9"/>
    <p:sldId id="260" r:id="rId10"/>
    <p:sldId id="269" r:id="rId11"/>
    <p:sldId id="270" r:id="rId12"/>
    <p:sldId id="271" r:id="rId13"/>
    <p:sldId id="272" r:id="rId14"/>
    <p:sldId id="273" r:id="rId15"/>
    <p:sldId id="261" r:id="rId16"/>
    <p:sldId id="293" r:id="rId17"/>
    <p:sldId id="274" r:id="rId18"/>
    <p:sldId id="275" r:id="rId19"/>
    <p:sldId id="276" r:id="rId20"/>
    <p:sldId id="262" r:id="rId21"/>
    <p:sldId id="278" r:id="rId22"/>
    <p:sldId id="277" r:id="rId23"/>
    <p:sldId id="279" r:id="rId24"/>
    <p:sldId id="280" r:id="rId25"/>
    <p:sldId id="285" r:id="rId26"/>
    <p:sldId id="284" r:id="rId27"/>
    <p:sldId id="286" r:id="rId28"/>
    <p:sldId id="287" r:id="rId29"/>
    <p:sldId id="290" r:id="rId30"/>
    <p:sldId id="288" r:id="rId31"/>
    <p:sldId id="289" r:id="rId32"/>
    <p:sldId id="291" r:id="rId33"/>
    <p:sldId id="281" r:id="rId34"/>
    <p:sldId id="283" r:id="rId35"/>
    <p:sldId id="282" r:id="rId36"/>
    <p:sldId id="292" r:id="rId37"/>
    <p:sldId id="26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F9627E-E54D-41E8-91AF-836F9745FC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82FE52-541E-4705-8B4F-B825DA58E788}">
      <dgm:prSet/>
      <dgm:spPr/>
      <dgm:t>
        <a:bodyPr/>
        <a:lstStyle/>
        <a:p>
          <a:r>
            <a:rPr lang="en-US" dirty="0"/>
            <a:t>Let's assume that an airline company who collects the month wise data of the delay , cancelled and on time flights. And the company wants to built an end-to-end data pipeline on azure cloud to find the following insights.</a:t>
          </a:r>
        </a:p>
      </dgm:t>
    </dgm:pt>
    <dgm:pt modelId="{AB00930E-D105-4219-BF26-35155BE1DA60}" type="parTrans" cxnId="{246F8516-3989-422F-998A-8CB25A2CD82A}">
      <dgm:prSet/>
      <dgm:spPr/>
      <dgm:t>
        <a:bodyPr/>
        <a:lstStyle/>
        <a:p>
          <a:endParaRPr lang="en-US"/>
        </a:p>
      </dgm:t>
    </dgm:pt>
    <dgm:pt modelId="{43022625-EDA3-4213-A1E0-C89F23968AFC}" type="sibTrans" cxnId="{246F8516-3989-422F-998A-8CB25A2CD82A}">
      <dgm:prSet/>
      <dgm:spPr/>
      <dgm:t>
        <a:bodyPr/>
        <a:lstStyle/>
        <a:p>
          <a:endParaRPr lang="en-US"/>
        </a:p>
      </dgm:t>
    </dgm:pt>
    <dgm:pt modelId="{0A60192B-A659-48D7-AAC1-51EDF682F247}">
      <dgm:prSet/>
      <dgm:spPr/>
      <dgm:t>
        <a:bodyPr/>
        <a:lstStyle/>
        <a:p>
          <a:r>
            <a:rPr lang="en-IN"/>
            <a:t>Total number of flights delayed for different time periods</a:t>
          </a:r>
          <a:endParaRPr lang="en-US"/>
        </a:p>
      </dgm:t>
    </dgm:pt>
    <dgm:pt modelId="{1901DF74-033C-4987-A75D-173EB4A054EE}" type="parTrans" cxnId="{A45FDDAD-64B6-441D-A477-A121C771ECE7}">
      <dgm:prSet/>
      <dgm:spPr/>
      <dgm:t>
        <a:bodyPr/>
        <a:lstStyle/>
        <a:p>
          <a:endParaRPr lang="en-US"/>
        </a:p>
      </dgm:t>
    </dgm:pt>
    <dgm:pt modelId="{C0E3DB61-5C45-4347-B2BB-DC5A4797E736}" type="sibTrans" cxnId="{A45FDDAD-64B6-441D-A477-A121C771ECE7}">
      <dgm:prSet/>
      <dgm:spPr/>
      <dgm:t>
        <a:bodyPr/>
        <a:lstStyle/>
        <a:p>
          <a:endParaRPr lang="en-US"/>
        </a:p>
      </dgm:t>
    </dgm:pt>
    <dgm:pt modelId="{1E9236B9-1C59-4AB9-8C53-9B14B28F2F2A}">
      <dgm:prSet/>
      <dgm:spPr/>
      <dgm:t>
        <a:bodyPr/>
        <a:lstStyle/>
        <a:p>
          <a:r>
            <a:rPr lang="en-IN"/>
            <a:t>Total number of flights cancelled for different time periods</a:t>
          </a:r>
          <a:endParaRPr lang="en-US"/>
        </a:p>
      </dgm:t>
    </dgm:pt>
    <dgm:pt modelId="{23594C0B-EDED-4CA1-956E-A6C0677C741C}" type="parTrans" cxnId="{08DEA219-F8C2-4DA4-8B20-79E5DE1AA1CB}">
      <dgm:prSet/>
      <dgm:spPr/>
      <dgm:t>
        <a:bodyPr/>
        <a:lstStyle/>
        <a:p>
          <a:endParaRPr lang="en-US"/>
        </a:p>
      </dgm:t>
    </dgm:pt>
    <dgm:pt modelId="{0AF23F5C-D184-4C49-9AAE-DB7C7E1E83D3}" type="sibTrans" cxnId="{08DEA219-F8C2-4DA4-8B20-79E5DE1AA1CB}">
      <dgm:prSet/>
      <dgm:spPr/>
      <dgm:t>
        <a:bodyPr/>
        <a:lstStyle/>
        <a:p>
          <a:endParaRPr lang="en-US"/>
        </a:p>
      </dgm:t>
    </dgm:pt>
    <dgm:pt modelId="{FF1422A6-D720-4D68-9FA7-601B7C051C4B}">
      <dgm:prSet/>
      <dgm:spPr/>
      <dgm:t>
        <a:bodyPr/>
        <a:lstStyle/>
        <a:p>
          <a:r>
            <a:rPr lang="en-IN"/>
            <a:t>Total number of flights on-time for different time periods</a:t>
          </a:r>
          <a:endParaRPr lang="en-US"/>
        </a:p>
      </dgm:t>
    </dgm:pt>
    <dgm:pt modelId="{8A126489-674F-4E2A-BD95-AFB08175E8DE}" type="parTrans" cxnId="{DF950D3E-3697-478A-BAEC-851BB84D248E}">
      <dgm:prSet/>
      <dgm:spPr/>
      <dgm:t>
        <a:bodyPr/>
        <a:lstStyle/>
        <a:p>
          <a:endParaRPr lang="en-US"/>
        </a:p>
      </dgm:t>
    </dgm:pt>
    <dgm:pt modelId="{34F77BA0-3095-4B61-99F7-C5C724BC617D}" type="sibTrans" cxnId="{DF950D3E-3697-478A-BAEC-851BB84D248E}">
      <dgm:prSet/>
      <dgm:spPr/>
      <dgm:t>
        <a:bodyPr/>
        <a:lstStyle/>
        <a:p>
          <a:endParaRPr lang="en-US"/>
        </a:p>
      </dgm:t>
    </dgm:pt>
    <dgm:pt modelId="{0BD359A9-DD60-4C31-B240-47A3A4CC5DE0}">
      <dgm:prSet/>
      <dgm:spPr/>
      <dgm:t>
        <a:bodyPr/>
        <a:lstStyle/>
        <a:p>
          <a:r>
            <a:rPr lang="en-IN"/>
            <a:t>Visualization of delayed flights by month</a:t>
          </a:r>
          <a:endParaRPr lang="en-US"/>
        </a:p>
      </dgm:t>
    </dgm:pt>
    <dgm:pt modelId="{393A33C1-E095-498C-AACC-8DBE8AEDDB01}" type="parTrans" cxnId="{2E0E8522-BA51-4E2F-ADC5-8E7814F93406}">
      <dgm:prSet/>
      <dgm:spPr/>
      <dgm:t>
        <a:bodyPr/>
        <a:lstStyle/>
        <a:p>
          <a:endParaRPr lang="en-US"/>
        </a:p>
      </dgm:t>
    </dgm:pt>
    <dgm:pt modelId="{54609272-0598-44B2-B180-1355B2FA30E4}" type="sibTrans" cxnId="{2E0E8522-BA51-4E2F-ADC5-8E7814F93406}">
      <dgm:prSet/>
      <dgm:spPr/>
      <dgm:t>
        <a:bodyPr/>
        <a:lstStyle/>
        <a:p>
          <a:endParaRPr lang="en-US"/>
        </a:p>
      </dgm:t>
    </dgm:pt>
    <dgm:pt modelId="{777B5ABA-4F63-4873-8317-B810043CF69F}">
      <dgm:prSet/>
      <dgm:spPr/>
      <dgm:t>
        <a:bodyPr/>
        <a:lstStyle/>
        <a:p>
          <a:r>
            <a:rPr lang="en-IN"/>
            <a:t>Visualization of cancelled flights by month</a:t>
          </a:r>
          <a:endParaRPr lang="en-US"/>
        </a:p>
      </dgm:t>
    </dgm:pt>
    <dgm:pt modelId="{011BC62D-D6FE-420C-B248-6B5086976064}" type="parTrans" cxnId="{AEEC4649-F05C-47F1-971A-8BFC9A2D0385}">
      <dgm:prSet/>
      <dgm:spPr/>
      <dgm:t>
        <a:bodyPr/>
        <a:lstStyle/>
        <a:p>
          <a:endParaRPr lang="en-US"/>
        </a:p>
      </dgm:t>
    </dgm:pt>
    <dgm:pt modelId="{495C0DB2-A851-4528-849C-AC0718A88CCF}" type="sibTrans" cxnId="{AEEC4649-F05C-47F1-971A-8BFC9A2D0385}">
      <dgm:prSet/>
      <dgm:spPr/>
      <dgm:t>
        <a:bodyPr/>
        <a:lstStyle/>
        <a:p>
          <a:endParaRPr lang="en-US"/>
        </a:p>
      </dgm:t>
    </dgm:pt>
    <dgm:pt modelId="{3A31C984-8908-4E53-A23C-2392058E66F4}">
      <dgm:prSet/>
      <dgm:spPr/>
      <dgm:t>
        <a:bodyPr/>
        <a:lstStyle/>
        <a:p>
          <a:r>
            <a:rPr lang="en-IN"/>
            <a:t>Visualization of on-time flights by month</a:t>
          </a:r>
          <a:endParaRPr lang="en-US"/>
        </a:p>
      </dgm:t>
    </dgm:pt>
    <dgm:pt modelId="{22A16B57-5A01-4617-A444-14BDC0216FDC}" type="parTrans" cxnId="{973944EF-EA50-4E5C-AF06-A8867D1C8C10}">
      <dgm:prSet/>
      <dgm:spPr/>
      <dgm:t>
        <a:bodyPr/>
        <a:lstStyle/>
        <a:p>
          <a:endParaRPr lang="en-US"/>
        </a:p>
      </dgm:t>
    </dgm:pt>
    <dgm:pt modelId="{6FAF5C7F-2034-4B1C-9219-17B3FCCE1D29}" type="sibTrans" cxnId="{973944EF-EA50-4E5C-AF06-A8867D1C8C10}">
      <dgm:prSet/>
      <dgm:spPr/>
      <dgm:t>
        <a:bodyPr/>
        <a:lstStyle/>
        <a:p>
          <a:endParaRPr lang="en-US"/>
        </a:p>
      </dgm:t>
    </dgm:pt>
    <dgm:pt modelId="{8FCF28B9-1DB7-42C0-B513-1244E5C33D0E}">
      <dgm:prSet/>
      <dgm:spPr/>
      <dgm:t>
        <a:bodyPr/>
        <a:lstStyle/>
        <a:p>
          <a:r>
            <a:rPr lang="en-IN"/>
            <a:t>Visualization of average departure delay by month</a:t>
          </a:r>
          <a:endParaRPr lang="en-US"/>
        </a:p>
      </dgm:t>
    </dgm:pt>
    <dgm:pt modelId="{9C3AAC2F-FD3E-4B3E-8A48-87DB53BF0296}" type="parTrans" cxnId="{DA5966FC-0F24-427B-BAF2-5FBB44179435}">
      <dgm:prSet/>
      <dgm:spPr/>
      <dgm:t>
        <a:bodyPr/>
        <a:lstStyle/>
        <a:p>
          <a:endParaRPr lang="en-US"/>
        </a:p>
      </dgm:t>
    </dgm:pt>
    <dgm:pt modelId="{DCCA3401-5CC9-4BA4-AD65-07C3023255D9}" type="sibTrans" cxnId="{DA5966FC-0F24-427B-BAF2-5FBB44179435}">
      <dgm:prSet/>
      <dgm:spPr/>
      <dgm:t>
        <a:bodyPr/>
        <a:lstStyle/>
        <a:p>
          <a:endParaRPr lang="en-US"/>
        </a:p>
      </dgm:t>
    </dgm:pt>
    <dgm:pt modelId="{63304D4E-6848-447A-B7A5-EC93F9040B4C}">
      <dgm:prSet/>
      <dgm:spPr/>
      <dgm:t>
        <a:bodyPr/>
        <a:lstStyle/>
        <a:p>
          <a:r>
            <a:rPr lang="en-IN"/>
            <a:t>Visualization of average departure delay by year</a:t>
          </a:r>
          <a:endParaRPr lang="en-US"/>
        </a:p>
      </dgm:t>
    </dgm:pt>
    <dgm:pt modelId="{76137E69-DFD8-45B8-975F-DDC627A350C2}" type="parTrans" cxnId="{E3D5014A-E4FF-49C6-8237-E852E26F10AF}">
      <dgm:prSet/>
      <dgm:spPr/>
      <dgm:t>
        <a:bodyPr/>
        <a:lstStyle/>
        <a:p>
          <a:endParaRPr lang="en-US"/>
        </a:p>
      </dgm:t>
    </dgm:pt>
    <dgm:pt modelId="{1DE88E3A-E76E-46EB-B656-E651FAF4DC75}" type="sibTrans" cxnId="{E3D5014A-E4FF-49C6-8237-E852E26F10AF}">
      <dgm:prSet/>
      <dgm:spPr/>
      <dgm:t>
        <a:bodyPr/>
        <a:lstStyle/>
        <a:p>
          <a:endParaRPr lang="en-US"/>
        </a:p>
      </dgm:t>
    </dgm:pt>
    <dgm:pt modelId="{5E710A75-0E5B-4156-827A-11C85E58B873}">
      <dgm:prSet/>
      <dgm:spPr/>
      <dgm:t>
        <a:bodyPr/>
        <a:lstStyle/>
        <a:p>
          <a:r>
            <a:rPr lang="en-IN"/>
            <a:t>Any other significant insights from the data</a:t>
          </a:r>
          <a:endParaRPr lang="en-US"/>
        </a:p>
      </dgm:t>
    </dgm:pt>
    <dgm:pt modelId="{6F5C35C3-50B8-43CF-AF9C-6544F3D12D59}" type="parTrans" cxnId="{C564CB6C-6FCC-4F8C-B8AF-F05AF2C68E4C}">
      <dgm:prSet/>
      <dgm:spPr/>
      <dgm:t>
        <a:bodyPr/>
        <a:lstStyle/>
        <a:p>
          <a:endParaRPr lang="en-US"/>
        </a:p>
      </dgm:t>
    </dgm:pt>
    <dgm:pt modelId="{DDB3D4A8-1A53-42D4-8A46-99662F13C940}" type="sibTrans" cxnId="{C564CB6C-6FCC-4F8C-B8AF-F05AF2C68E4C}">
      <dgm:prSet/>
      <dgm:spPr/>
      <dgm:t>
        <a:bodyPr/>
        <a:lstStyle/>
        <a:p>
          <a:endParaRPr lang="en-US"/>
        </a:p>
      </dgm:t>
    </dgm:pt>
    <dgm:pt modelId="{20340929-5988-4993-B936-F03E556EAE5E}" type="pres">
      <dgm:prSet presAssocID="{C4F9627E-E54D-41E8-91AF-836F9745FCEC}" presName="linear" presStyleCnt="0">
        <dgm:presLayoutVars>
          <dgm:animLvl val="lvl"/>
          <dgm:resizeHandles val="exact"/>
        </dgm:presLayoutVars>
      </dgm:prSet>
      <dgm:spPr/>
    </dgm:pt>
    <dgm:pt modelId="{58A25879-F1D7-4F50-B1BA-AAEC6D2C0D53}" type="pres">
      <dgm:prSet presAssocID="{D382FE52-541E-4705-8B4F-B825DA58E788}" presName="parentText" presStyleLbl="node1" presStyleIdx="0" presStyleCnt="1">
        <dgm:presLayoutVars>
          <dgm:chMax val="0"/>
          <dgm:bulletEnabled val="1"/>
        </dgm:presLayoutVars>
      </dgm:prSet>
      <dgm:spPr/>
    </dgm:pt>
    <dgm:pt modelId="{DC4879B7-3EDB-483F-8EDC-5F6407A0C224}" type="pres">
      <dgm:prSet presAssocID="{D382FE52-541E-4705-8B4F-B825DA58E788}" presName="childText" presStyleLbl="revTx" presStyleIdx="0" presStyleCnt="1">
        <dgm:presLayoutVars>
          <dgm:bulletEnabled val="1"/>
        </dgm:presLayoutVars>
      </dgm:prSet>
      <dgm:spPr/>
    </dgm:pt>
  </dgm:ptLst>
  <dgm:cxnLst>
    <dgm:cxn modelId="{65480F03-4764-4E71-83E1-E9C46DF35604}" type="presOf" srcId="{8FCF28B9-1DB7-42C0-B513-1244E5C33D0E}" destId="{DC4879B7-3EDB-483F-8EDC-5F6407A0C224}" srcOrd="0" destOrd="6" presId="urn:microsoft.com/office/officeart/2005/8/layout/vList2"/>
    <dgm:cxn modelId="{126F7C06-1069-46DE-B772-5BE9D488CD2D}" type="presOf" srcId="{D382FE52-541E-4705-8B4F-B825DA58E788}" destId="{58A25879-F1D7-4F50-B1BA-AAEC6D2C0D53}" srcOrd="0" destOrd="0" presId="urn:microsoft.com/office/officeart/2005/8/layout/vList2"/>
    <dgm:cxn modelId="{1001100B-0E1E-45AF-B55A-18DAD95654A3}" type="presOf" srcId="{0A60192B-A659-48D7-AAC1-51EDF682F247}" destId="{DC4879B7-3EDB-483F-8EDC-5F6407A0C224}" srcOrd="0" destOrd="0" presId="urn:microsoft.com/office/officeart/2005/8/layout/vList2"/>
    <dgm:cxn modelId="{246F8516-3989-422F-998A-8CB25A2CD82A}" srcId="{C4F9627E-E54D-41E8-91AF-836F9745FCEC}" destId="{D382FE52-541E-4705-8B4F-B825DA58E788}" srcOrd="0" destOrd="0" parTransId="{AB00930E-D105-4219-BF26-35155BE1DA60}" sibTransId="{43022625-EDA3-4213-A1E0-C89F23968AFC}"/>
    <dgm:cxn modelId="{08DEA219-F8C2-4DA4-8B20-79E5DE1AA1CB}" srcId="{D382FE52-541E-4705-8B4F-B825DA58E788}" destId="{1E9236B9-1C59-4AB9-8C53-9B14B28F2F2A}" srcOrd="1" destOrd="0" parTransId="{23594C0B-EDED-4CA1-956E-A6C0677C741C}" sibTransId="{0AF23F5C-D184-4C49-9AAE-DB7C7E1E83D3}"/>
    <dgm:cxn modelId="{2E0E8522-BA51-4E2F-ADC5-8E7814F93406}" srcId="{D382FE52-541E-4705-8B4F-B825DA58E788}" destId="{0BD359A9-DD60-4C31-B240-47A3A4CC5DE0}" srcOrd="3" destOrd="0" parTransId="{393A33C1-E095-498C-AACC-8DBE8AEDDB01}" sibTransId="{54609272-0598-44B2-B180-1355B2FA30E4}"/>
    <dgm:cxn modelId="{0FBF5936-5B08-41DE-AC25-994EA32D9C19}" type="presOf" srcId="{0BD359A9-DD60-4C31-B240-47A3A4CC5DE0}" destId="{DC4879B7-3EDB-483F-8EDC-5F6407A0C224}" srcOrd="0" destOrd="3" presId="urn:microsoft.com/office/officeart/2005/8/layout/vList2"/>
    <dgm:cxn modelId="{DF950D3E-3697-478A-BAEC-851BB84D248E}" srcId="{D382FE52-541E-4705-8B4F-B825DA58E788}" destId="{FF1422A6-D720-4D68-9FA7-601B7C051C4B}" srcOrd="2" destOrd="0" parTransId="{8A126489-674F-4E2A-BD95-AFB08175E8DE}" sibTransId="{34F77BA0-3095-4B61-99F7-C5C724BC617D}"/>
    <dgm:cxn modelId="{126D6C40-0F63-4BD4-A81E-8D4A9077E4D7}" type="presOf" srcId="{FF1422A6-D720-4D68-9FA7-601B7C051C4B}" destId="{DC4879B7-3EDB-483F-8EDC-5F6407A0C224}" srcOrd="0" destOrd="2" presId="urn:microsoft.com/office/officeart/2005/8/layout/vList2"/>
    <dgm:cxn modelId="{AEEC4649-F05C-47F1-971A-8BFC9A2D0385}" srcId="{D382FE52-541E-4705-8B4F-B825DA58E788}" destId="{777B5ABA-4F63-4873-8317-B810043CF69F}" srcOrd="4" destOrd="0" parTransId="{011BC62D-D6FE-420C-B248-6B5086976064}" sibTransId="{495C0DB2-A851-4528-849C-AC0718A88CCF}"/>
    <dgm:cxn modelId="{E3D5014A-E4FF-49C6-8237-E852E26F10AF}" srcId="{D382FE52-541E-4705-8B4F-B825DA58E788}" destId="{63304D4E-6848-447A-B7A5-EC93F9040B4C}" srcOrd="7" destOrd="0" parTransId="{76137E69-DFD8-45B8-975F-DDC627A350C2}" sibTransId="{1DE88E3A-E76E-46EB-B656-E651FAF4DC75}"/>
    <dgm:cxn modelId="{C564CB6C-6FCC-4F8C-B8AF-F05AF2C68E4C}" srcId="{D382FE52-541E-4705-8B4F-B825DA58E788}" destId="{5E710A75-0E5B-4156-827A-11C85E58B873}" srcOrd="8" destOrd="0" parTransId="{6F5C35C3-50B8-43CF-AF9C-6544F3D12D59}" sibTransId="{DDB3D4A8-1A53-42D4-8A46-99662F13C940}"/>
    <dgm:cxn modelId="{39660172-C0C4-4D1A-B6DC-015DA80BB55D}" type="presOf" srcId="{C4F9627E-E54D-41E8-91AF-836F9745FCEC}" destId="{20340929-5988-4993-B936-F03E556EAE5E}" srcOrd="0" destOrd="0" presId="urn:microsoft.com/office/officeart/2005/8/layout/vList2"/>
    <dgm:cxn modelId="{D486C579-BFC3-4BD0-93BC-60B0783AD9C4}" type="presOf" srcId="{3A31C984-8908-4E53-A23C-2392058E66F4}" destId="{DC4879B7-3EDB-483F-8EDC-5F6407A0C224}" srcOrd="0" destOrd="5" presId="urn:microsoft.com/office/officeart/2005/8/layout/vList2"/>
    <dgm:cxn modelId="{A3AEA8A2-C357-491D-8FC3-D8FE361A7FDC}" type="presOf" srcId="{63304D4E-6848-447A-B7A5-EC93F9040B4C}" destId="{DC4879B7-3EDB-483F-8EDC-5F6407A0C224}" srcOrd="0" destOrd="7" presId="urn:microsoft.com/office/officeart/2005/8/layout/vList2"/>
    <dgm:cxn modelId="{3A3E7EA6-58DF-4864-B0BC-55DD4D6181C8}" type="presOf" srcId="{5E710A75-0E5B-4156-827A-11C85E58B873}" destId="{DC4879B7-3EDB-483F-8EDC-5F6407A0C224}" srcOrd="0" destOrd="8" presId="urn:microsoft.com/office/officeart/2005/8/layout/vList2"/>
    <dgm:cxn modelId="{A45FDDAD-64B6-441D-A477-A121C771ECE7}" srcId="{D382FE52-541E-4705-8B4F-B825DA58E788}" destId="{0A60192B-A659-48D7-AAC1-51EDF682F247}" srcOrd="0" destOrd="0" parTransId="{1901DF74-033C-4987-A75D-173EB4A054EE}" sibTransId="{C0E3DB61-5C45-4347-B2BB-DC5A4797E736}"/>
    <dgm:cxn modelId="{935EFDE5-64D8-4768-A260-183898D37025}" type="presOf" srcId="{777B5ABA-4F63-4873-8317-B810043CF69F}" destId="{DC4879B7-3EDB-483F-8EDC-5F6407A0C224}" srcOrd="0" destOrd="4" presId="urn:microsoft.com/office/officeart/2005/8/layout/vList2"/>
    <dgm:cxn modelId="{973944EF-EA50-4E5C-AF06-A8867D1C8C10}" srcId="{D382FE52-541E-4705-8B4F-B825DA58E788}" destId="{3A31C984-8908-4E53-A23C-2392058E66F4}" srcOrd="5" destOrd="0" parTransId="{22A16B57-5A01-4617-A444-14BDC0216FDC}" sibTransId="{6FAF5C7F-2034-4B1C-9219-17B3FCCE1D29}"/>
    <dgm:cxn modelId="{3AC050F2-0E2B-42C1-A361-11A819756AEA}" type="presOf" srcId="{1E9236B9-1C59-4AB9-8C53-9B14B28F2F2A}" destId="{DC4879B7-3EDB-483F-8EDC-5F6407A0C224}" srcOrd="0" destOrd="1" presId="urn:microsoft.com/office/officeart/2005/8/layout/vList2"/>
    <dgm:cxn modelId="{DA5966FC-0F24-427B-BAF2-5FBB44179435}" srcId="{D382FE52-541E-4705-8B4F-B825DA58E788}" destId="{8FCF28B9-1DB7-42C0-B513-1244E5C33D0E}" srcOrd="6" destOrd="0" parTransId="{9C3AAC2F-FD3E-4B3E-8A48-87DB53BF0296}" sibTransId="{DCCA3401-5CC9-4BA4-AD65-07C3023255D9}"/>
    <dgm:cxn modelId="{D09F164D-4717-4650-904F-1A008488AA92}" type="presParOf" srcId="{20340929-5988-4993-B936-F03E556EAE5E}" destId="{58A25879-F1D7-4F50-B1BA-AAEC6D2C0D53}" srcOrd="0" destOrd="0" presId="urn:microsoft.com/office/officeart/2005/8/layout/vList2"/>
    <dgm:cxn modelId="{A10BBDB0-721E-475C-A7C0-22A7CD411DEB}" type="presParOf" srcId="{20340929-5988-4993-B936-F03E556EAE5E}" destId="{DC4879B7-3EDB-483F-8EDC-5F6407A0C22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21F414-3934-4E15-9092-6C96BA0BF5A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9A7D948-EFC3-4466-9F98-0BDBE6E4C6EA}">
      <dgm:prSet/>
      <dgm:spPr/>
      <dgm:t>
        <a:bodyPr/>
        <a:lstStyle/>
        <a:p>
          <a:pPr>
            <a:lnSpc>
              <a:spcPct val="100000"/>
            </a:lnSpc>
          </a:pPr>
          <a:r>
            <a:rPr lang="en-US"/>
            <a:t>First, we will need a key and address to that shop </a:t>
          </a:r>
        </a:p>
      </dgm:t>
    </dgm:pt>
    <dgm:pt modelId="{ED703070-8C5A-46A7-8E9F-6E1483D2CC1D}" type="parTrans" cxnId="{0FB04B1D-26DC-4209-B4B6-4CEDECE56256}">
      <dgm:prSet/>
      <dgm:spPr/>
      <dgm:t>
        <a:bodyPr/>
        <a:lstStyle/>
        <a:p>
          <a:endParaRPr lang="en-US"/>
        </a:p>
      </dgm:t>
    </dgm:pt>
    <dgm:pt modelId="{08228E4B-41F3-41CA-8B2C-3D8DA83023D6}" type="sibTrans" cxnId="{0FB04B1D-26DC-4209-B4B6-4CEDECE56256}">
      <dgm:prSet/>
      <dgm:spPr/>
      <dgm:t>
        <a:bodyPr/>
        <a:lstStyle/>
        <a:p>
          <a:pPr>
            <a:lnSpc>
              <a:spcPct val="100000"/>
            </a:lnSpc>
          </a:pPr>
          <a:endParaRPr lang="en-US"/>
        </a:p>
      </dgm:t>
    </dgm:pt>
    <dgm:pt modelId="{246D8C39-E407-4E61-9C06-790AD91F605C}">
      <dgm:prSet/>
      <dgm:spPr/>
      <dgm:t>
        <a:bodyPr/>
        <a:lstStyle/>
        <a:p>
          <a:pPr>
            <a:lnSpc>
              <a:spcPct val="100000"/>
            </a:lnSpc>
          </a:pPr>
          <a:r>
            <a:rPr lang="en-US"/>
            <a:t>The disassembly information of the cabinet</a:t>
          </a:r>
        </a:p>
      </dgm:t>
    </dgm:pt>
    <dgm:pt modelId="{ACAFFDFE-2BA5-4FFF-937C-B56E0CE76B47}" type="parTrans" cxnId="{1186B6E7-903D-44CE-B475-853C7F540434}">
      <dgm:prSet/>
      <dgm:spPr/>
      <dgm:t>
        <a:bodyPr/>
        <a:lstStyle/>
        <a:p>
          <a:endParaRPr lang="en-US"/>
        </a:p>
      </dgm:t>
    </dgm:pt>
    <dgm:pt modelId="{E724D4EA-D599-453F-88C3-049F86A36111}" type="sibTrans" cxnId="{1186B6E7-903D-44CE-B475-853C7F540434}">
      <dgm:prSet/>
      <dgm:spPr/>
      <dgm:t>
        <a:bodyPr/>
        <a:lstStyle/>
        <a:p>
          <a:pPr>
            <a:lnSpc>
              <a:spcPct val="100000"/>
            </a:lnSpc>
          </a:pPr>
          <a:endParaRPr lang="en-US"/>
        </a:p>
      </dgm:t>
    </dgm:pt>
    <dgm:pt modelId="{84CAD74B-6834-47CC-A198-A69905C5DFDE}">
      <dgm:prSet/>
      <dgm:spPr/>
      <dgm:t>
        <a:bodyPr/>
        <a:lstStyle/>
        <a:p>
          <a:pPr>
            <a:lnSpc>
              <a:spcPct val="100000"/>
            </a:lnSpc>
          </a:pPr>
          <a:r>
            <a:rPr lang="en-US"/>
            <a:t>Delivery details </a:t>
          </a:r>
        </a:p>
      </dgm:t>
    </dgm:pt>
    <dgm:pt modelId="{D14DD08E-4D3E-4ABE-8EBB-36BDA0C21DF4}" type="parTrans" cxnId="{31A1229F-7E0C-413D-BA07-1BFFD5666045}">
      <dgm:prSet/>
      <dgm:spPr/>
      <dgm:t>
        <a:bodyPr/>
        <a:lstStyle/>
        <a:p>
          <a:endParaRPr lang="en-US"/>
        </a:p>
      </dgm:t>
    </dgm:pt>
    <dgm:pt modelId="{90797DCC-18C9-4901-91FF-8511EC112C1F}" type="sibTrans" cxnId="{31A1229F-7E0C-413D-BA07-1BFFD5666045}">
      <dgm:prSet/>
      <dgm:spPr/>
      <dgm:t>
        <a:bodyPr/>
        <a:lstStyle/>
        <a:p>
          <a:pPr>
            <a:lnSpc>
              <a:spcPct val="100000"/>
            </a:lnSpc>
          </a:pPr>
          <a:endParaRPr lang="en-US"/>
        </a:p>
      </dgm:t>
    </dgm:pt>
    <dgm:pt modelId="{5DE44AEA-40DB-41A2-A7F3-E0003A9CD17B}">
      <dgm:prSet/>
      <dgm:spPr/>
      <dgm:t>
        <a:bodyPr/>
        <a:lstStyle/>
        <a:p>
          <a:pPr>
            <a:lnSpc>
              <a:spcPct val="100000"/>
            </a:lnSpc>
          </a:pPr>
          <a:r>
            <a:rPr lang="en-US"/>
            <a:t>The Assembly Info of the cabinet </a:t>
          </a:r>
        </a:p>
      </dgm:t>
    </dgm:pt>
    <dgm:pt modelId="{44713727-F252-4F74-B4DE-F9AE11859B5B}" type="parTrans" cxnId="{0A5DDA8A-A4BB-4BE4-B2E7-DE9C62B27924}">
      <dgm:prSet/>
      <dgm:spPr/>
      <dgm:t>
        <a:bodyPr/>
        <a:lstStyle/>
        <a:p>
          <a:endParaRPr lang="en-US"/>
        </a:p>
      </dgm:t>
    </dgm:pt>
    <dgm:pt modelId="{AAF254AD-4607-465C-827D-631E7CE71795}" type="sibTrans" cxnId="{0A5DDA8A-A4BB-4BE4-B2E7-DE9C62B27924}">
      <dgm:prSet/>
      <dgm:spPr/>
      <dgm:t>
        <a:bodyPr/>
        <a:lstStyle/>
        <a:p>
          <a:pPr>
            <a:lnSpc>
              <a:spcPct val="100000"/>
            </a:lnSpc>
          </a:pPr>
          <a:endParaRPr lang="en-US"/>
        </a:p>
      </dgm:t>
    </dgm:pt>
    <dgm:pt modelId="{A8B1981F-6AA9-46B1-AD30-19411DF2FC04}">
      <dgm:prSet/>
      <dgm:spPr/>
      <dgm:t>
        <a:bodyPr/>
        <a:lstStyle/>
        <a:p>
          <a:pPr>
            <a:lnSpc>
              <a:spcPct val="100000"/>
            </a:lnSpc>
          </a:pPr>
          <a:r>
            <a:rPr lang="en-US"/>
            <a:t>And finally, the key and address of the home</a:t>
          </a:r>
        </a:p>
      </dgm:t>
    </dgm:pt>
    <dgm:pt modelId="{573DC6A8-FAA8-4045-B611-792D2C53CC2A}" type="parTrans" cxnId="{3A54EC2B-9A23-473A-9443-7AF0EFCF89FC}">
      <dgm:prSet/>
      <dgm:spPr/>
      <dgm:t>
        <a:bodyPr/>
        <a:lstStyle/>
        <a:p>
          <a:endParaRPr lang="en-US"/>
        </a:p>
      </dgm:t>
    </dgm:pt>
    <dgm:pt modelId="{9083C5FA-4F0B-47C2-866D-2EE68A747E18}" type="sibTrans" cxnId="{3A54EC2B-9A23-473A-9443-7AF0EFCF89FC}">
      <dgm:prSet/>
      <dgm:spPr/>
      <dgm:t>
        <a:bodyPr/>
        <a:lstStyle/>
        <a:p>
          <a:pPr>
            <a:lnSpc>
              <a:spcPct val="100000"/>
            </a:lnSpc>
          </a:pPr>
          <a:endParaRPr lang="en-US"/>
        </a:p>
      </dgm:t>
    </dgm:pt>
    <dgm:pt modelId="{D1EECF9B-ADE3-4D1B-A5AD-D93A1623A35C}">
      <dgm:prSet/>
      <dgm:spPr/>
      <dgm:t>
        <a:bodyPr/>
        <a:lstStyle/>
        <a:p>
          <a:pPr>
            <a:lnSpc>
              <a:spcPct val="100000"/>
            </a:lnSpc>
          </a:pPr>
          <a:r>
            <a:rPr lang="en-US"/>
            <a:t>A delivery man and a delivery manager</a:t>
          </a:r>
        </a:p>
      </dgm:t>
    </dgm:pt>
    <dgm:pt modelId="{9AF62B60-2147-4F1E-AD56-1A627175505B}" type="parTrans" cxnId="{194FC55C-6997-414A-91CC-5B5502939D55}">
      <dgm:prSet/>
      <dgm:spPr/>
      <dgm:t>
        <a:bodyPr/>
        <a:lstStyle/>
        <a:p>
          <a:endParaRPr lang="en-US"/>
        </a:p>
      </dgm:t>
    </dgm:pt>
    <dgm:pt modelId="{91DB1F2B-4EC4-4DDD-8122-D4E68351FAF1}" type="sibTrans" cxnId="{194FC55C-6997-414A-91CC-5B5502939D55}">
      <dgm:prSet/>
      <dgm:spPr/>
      <dgm:t>
        <a:bodyPr/>
        <a:lstStyle/>
        <a:p>
          <a:endParaRPr lang="en-US"/>
        </a:p>
      </dgm:t>
    </dgm:pt>
    <dgm:pt modelId="{4F4A3BC6-E0D3-40D5-BBB5-9FA295B489C9}" type="pres">
      <dgm:prSet presAssocID="{2121F414-3934-4E15-9092-6C96BA0BF5AB}" presName="root" presStyleCnt="0">
        <dgm:presLayoutVars>
          <dgm:dir/>
          <dgm:resizeHandles val="exact"/>
        </dgm:presLayoutVars>
      </dgm:prSet>
      <dgm:spPr/>
    </dgm:pt>
    <dgm:pt modelId="{7B2F6CEB-05FC-44AA-9A42-ADB8F3EA0F39}" type="pres">
      <dgm:prSet presAssocID="{2121F414-3934-4E15-9092-6C96BA0BF5AB}" presName="container" presStyleCnt="0">
        <dgm:presLayoutVars>
          <dgm:dir/>
          <dgm:resizeHandles val="exact"/>
        </dgm:presLayoutVars>
      </dgm:prSet>
      <dgm:spPr/>
    </dgm:pt>
    <dgm:pt modelId="{DB88A76A-8551-497A-83AE-21EA1109E9F4}" type="pres">
      <dgm:prSet presAssocID="{29A7D948-EFC3-4466-9F98-0BDBE6E4C6EA}" presName="compNode" presStyleCnt="0"/>
      <dgm:spPr/>
    </dgm:pt>
    <dgm:pt modelId="{F41D5ABA-5BA2-486B-9929-FF9AC0F5CD40}" type="pres">
      <dgm:prSet presAssocID="{29A7D948-EFC3-4466-9F98-0BDBE6E4C6EA}" presName="iconBgRect" presStyleLbl="bgShp" presStyleIdx="0" presStyleCnt="6"/>
      <dgm:spPr/>
    </dgm:pt>
    <dgm:pt modelId="{B7FCCF53-6444-42FD-9AFD-59E000A3B2F0}" type="pres">
      <dgm:prSet presAssocID="{29A7D948-EFC3-4466-9F98-0BDBE6E4C6EA}" presName="iconRect" presStyleLbl="node1" presStyleIdx="0" presStyleCnt="6" custLinFactNeighborY="366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2A1FF644-1A67-4A39-BD02-93E5B86801EE}" type="pres">
      <dgm:prSet presAssocID="{29A7D948-EFC3-4466-9F98-0BDBE6E4C6EA}" presName="spaceRect" presStyleCnt="0"/>
      <dgm:spPr/>
    </dgm:pt>
    <dgm:pt modelId="{E7F99471-8BE3-4E18-AF4E-87F7DD391A74}" type="pres">
      <dgm:prSet presAssocID="{29A7D948-EFC3-4466-9F98-0BDBE6E4C6EA}" presName="textRect" presStyleLbl="revTx" presStyleIdx="0" presStyleCnt="6">
        <dgm:presLayoutVars>
          <dgm:chMax val="1"/>
          <dgm:chPref val="1"/>
        </dgm:presLayoutVars>
      </dgm:prSet>
      <dgm:spPr/>
    </dgm:pt>
    <dgm:pt modelId="{D9DFBF4D-E6F8-4310-8FE5-CEE2A014D0D7}" type="pres">
      <dgm:prSet presAssocID="{08228E4B-41F3-41CA-8B2C-3D8DA83023D6}" presName="sibTrans" presStyleLbl="sibTrans2D1" presStyleIdx="0" presStyleCnt="0"/>
      <dgm:spPr/>
    </dgm:pt>
    <dgm:pt modelId="{23FDD50A-50E7-4A79-A707-11CBF9DDD4DC}" type="pres">
      <dgm:prSet presAssocID="{246D8C39-E407-4E61-9C06-790AD91F605C}" presName="compNode" presStyleCnt="0"/>
      <dgm:spPr/>
    </dgm:pt>
    <dgm:pt modelId="{5ACD66F7-F4C5-4747-A332-43A8FAAF55C1}" type="pres">
      <dgm:prSet presAssocID="{246D8C39-E407-4E61-9C06-790AD91F605C}" presName="iconBgRect" presStyleLbl="bgShp" presStyleIdx="1" presStyleCnt="6"/>
      <dgm:spPr/>
    </dgm:pt>
    <dgm:pt modelId="{119F6C3B-802A-404B-9BFB-C8C54883235B}" type="pres">
      <dgm:prSet presAssocID="{246D8C39-E407-4E61-9C06-790AD91F605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D1D71523-255A-4889-82D3-092453522F4F}" type="pres">
      <dgm:prSet presAssocID="{246D8C39-E407-4E61-9C06-790AD91F605C}" presName="spaceRect" presStyleCnt="0"/>
      <dgm:spPr/>
    </dgm:pt>
    <dgm:pt modelId="{8BA9ADFC-11F6-4030-968F-96321594EB7E}" type="pres">
      <dgm:prSet presAssocID="{246D8C39-E407-4E61-9C06-790AD91F605C}" presName="textRect" presStyleLbl="revTx" presStyleIdx="1" presStyleCnt="6">
        <dgm:presLayoutVars>
          <dgm:chMax val="1"/>
          <dgm:chPref val="1"/>
        </dgm:presLayoutVars>
      </dgm:prSet>
      <dgm:spPr/>
    </dgm:pt>
    <dgm:pt modelId="{E1135A24-CB46-47E8-9A39-D113C46DB80B}" type="pres">
      <dgm:prSet presAssocID="{E724D4EA-D599-453F-88C3-049F86A36111}" presName="sibTrans" presStyleLbl="sibTrans2D1" presStyleIdx="0" presStyleCnt="0"/>
      <dgm:spPr/>
    </dgm:pt>
    <dgm:pt modelId="{A5EA3A78-E963-428B-887C-6F1BD0144528}" type="pres">
      <dgm:prSet presAssocID="{84CAD74B-6834-47CC-A198-A69905C5DFDE}" presName="compNode" presStyleCnt="0"/>
      <dgm:spPr/>
    </dgm:pt>
    <dgm:pt modelId="{DAAABB46-241B-42AE-AA96-EBEEDFC5B8A9}" type="pres">
      <dgm:prSet presAssocID="{84CAD74B-6834-47CC-A198-A69905C5DFDE}" presName="iconBgRect" presStyleLbl="bgShp" presStyleIdx="2" presStyleCnt="6"/>
      <dgm:spPr/>
    </dgm:pt>
    <dgm:pt modelId="{5D8DC8D1-0948-4305-A9A4-4777AFE2973B}" type="pres">
      <dgm:prSet presAssocID="{84CAD74B-6834-47CC-A198-A69905C5DF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BD53FFF7-CB9C-42FC-9787-3033AEB49EBD}" type="pres">
      <dgm:prSet presAssocID="{84CAD74B-6834-47CC-A198-A69905C5DFDE}" presName="spaceRect" presStyleCnt="0"/>
      <dgm:spPr/>
    </dgm:pt>
    <dgm:pt modelId="{3C206092-AC77-4A53-AAFF-CAE8E6F0FD20}" type="pres">
      <dgm:prSet presAssocID="{84CAD74B-6834-47CC-A198-A69905C5DFDE}" presName="textRect" presStyleLbl="revTx" presStyleIdx="2" presStyleCnt="6">
        <dgm:presLayoutVars>
          <dgm:chMax val="1"/>
          <dgm:chPref val="1"/>
        </dgm:presLayoutVars>
      </dgm:prSet>
      <dgm:spPr/>
    </dgm:pt>
    <dgm:pt modelId="{9C4E8F80-5C39-4CF8-87B9-D7F9F8631E85}" type="pres">
      <dgm:prSet presAssocID="{90797DCC-18C9-4901-91FF-8511EC112C1F}" presName="sibTrans" presStyleLbl="sibTrans2D1" presStyleIdx="0" presStyleCnt="0"/>
      <dgm:spPr/>
    </dgm:pt>
    <dgm:pt modelId="{AF0F209D-5441-466B-99A1-48963A80392A}" type="pres">
      <dgm:prSet presAssocID="{5DE44AEA-40DB-41A2-A7F3-E0003A9CD17B}" presName="compNode" presStyleCnt="0"/>
      <dgm:spPr/>
    </dgm:pt>
    <dgm:pt modelId="{993987FE-5D87-4C86-97CE-E36179724FEF}" type="pres">
      <dgm:prSet presAssocID="{5DE44AEA-40DB-41A2-A7F3-E0003A9CD17B}" presName="iconBgRect" presStyleLbl="bgShp" presStyleIdx="3" presStyleCnt="6"/>
      <dgm:spPr/>
    </dgm:pt>
    <dgm:pt modelId="{076D3264-C46E-4D97-A07E-D4AEA2BA55B3}" type="pres">
      <dgm:prSet presAssocID="{5DE44AEA-40DB-41A2-A7F3-E0003A9CD17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lotMachine"/>
        </a:ext>
      </dgm:extLst>
    </dgm:pt>
    <dgm:pt modelId="{7E31537D-2EB4-40C1-B58D-050A335A06FE}" type="pres">
      <dgm:prSet presAssocID="{5DE44AEA-40DB-41A2-A7F3-E0003A9CD17B}" presName="spaceRect" presStyleCnt="0"/>
      <dgm:spPr/>
    </dgm:pt>
    <dgm:pt modelId="{C9574D68-FEB4-4CD5-A6DF-7FC328E98FD2}" type="pres">
      <dgm:prSet presAssocID="{5DE44AEA-40DB-41A2-A7F3-E0003A9CD17B}" presName="textRect" presStyleLbl="revTx" presStyleIdx="3" presStyleCnt="6">
        <dgm:presLayoutVars>
          <dgm:chMax val="1"/>
          <dgm:chPref val="1"/>
        </dgm:presLayoutVars>
      </dgm:prSet>
      <dgm:spPr/>
    </dgm:pt>
    <dgm:pt modelId="{192B537A-E60A-4131-B571-37706571F648}" type="pres">
      <dgm:prSet presAssocID="{AAF254AD-4607-465C-827D-631E7CE71795}" presName="sibTrans" presStyleLbl="sibTrans2D1" presStyleIdx="0" presStyleCnt="0"/>
      <dgm:spPr/>
    </dgm:pt>
    <dgm:pt modelId="{332FF2BD-9D44-4364-BFEB-A1FD695D83F1}" type="pres">
      <dgm:prSet presAssocID="{A8B1981F-6AA9-46B1-AD30-19411DF2FC04}" presName="compNode" presStyleCnt="0"/>
      <dgm:spPr/>
    </dgm:pt>
    <dgm:pt modelId="{F98F1D19-01F4-491F-B7E5-D7FCCB169CAB}" type="pres">
      <dgm:prSet presAssocID="{A8B1981F-6AA9-46B1-AD30-19411DF2FC04}" presName="iconBgRect" presStyleLbl="bgShp" presStyleIdx="4" presStyleCnt="6"/>
      <dgm:spPr/>
    </dgm:pt>
    <dgm:pt modelId="{FE261CBF-FF4D-445D-B144-DEFC39D0671E}" type="pres">
      <dgm:prSet presAssocID="{A8B1981F-6AA9-46B1-AD30-19411DF2FC04}" presName="iconRect" presStyleLbl="node1" presStyleIdx="4"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dical"/>
        </a:ext>
      </dgm:extLst>
    </dgm:pt>
    <dgm:pt modelId="{3798C76E-DB74-4E95-B2F3-46E747564EB3}" type="pres">
      <dgm:prSet presAssocID="{A8B1981F-6AA9-46B1-AD30-19411DF2FC04}" presName="spaceRect" presStyleCnt="0"/>
      <dgm:spPr/>
    </dgm:pt>
    <dgm:pt modelId="{90A1DAFE-261D-49E2-B400-95F1144DDC83}" type="pres">
      <dgm:prSet presAssocID="{A8B1981F-6AA9-46B1-AD30-19411DF2FC04}" presName="textRect" presStyleLbl="revTx" presStyleIdx="4" presStyleCnt="6">
        <dgm:presLayoutVars>
          <dgm:chMax val="1"/>
          <dgm:chPref val="1"/>
        </dgm:presLayoutVars>
      </dgm:prSet>
      <dgm:spPr/>
    </dgm:pt>
    <dgm:pt modelId="{A9DCB15A-3AE8-4B56-9F48-020A45CF434A}" type="pres">
      <dgm:prSet presAssocID="{9083C5FA-4F0B-47C2-866D-2EE68A747E18}" presName="sibTrans" presStyleLbl="sibTrans2D1" presStyleIdx="0" presStyleCnt="0"/>
      <dgm:spPr/>
    </dgm:pt>
    <dgm:pt modelId="{79D56376-F76F-4C78-807E-76D427885BAA}" type="pres">
      <dgm:prSet presAssocID="{D1EECF9B-ADE3-4D1B-A5AD-D93A1623A35C}" presName="compNode" presStyleCnt="0"/>
      <dgm:spPr/>
    </dgm:pt>
    <dgm:pt modelId="{9539E181-019F-4677-BA5A-6BA9A033343F}" type="pres">
      <dgm:prSet presAssocID="{D1EECF9B-ADE3-4D1B-A5AD-D93A1623A35C}" presName="iconBgRect" presStyleLbl="bgShp" presStyleIdx="5" presStyleCnt="6"/>
      <dgm:spPr/>
    </dgm:pt>
    <dgm:pt modelId="{9239056D-2DAF-4CD3-95FA-3DF1A4537457}" type="pres">
      <dgm:prSet presAssocID="{D1EECF9B-ADE3-4D1B-A5AD-D93A1623A35C}"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2B7BDE26-B20E-4F79-BF1F-6D8EE71AB207}" type="pres">
      <dgm:prSet presAssocID="{D1EECF9B-ADE3-4D1B-A5AD-D93A1623A35C}" presName="spaceRect" presStyleCnt="0"/>
      <dgm:spPr/>
    </dgm:pt>
    <dgm:pt modelId="{D63BB6CC-5668-4C42-8DF9-F4E65C205D97}" type="pres">
      <dgm:prSet presAssocID="{D1EECF9B-ADE3-4D1B-A5AD-D93A1623A35C}" presName="textRect" presStyleLbl="revTx" presStyleIdx="5" presStyleCnt="6">
        <dgm:presLayoutVars>
          <dgm:chMax val="1"/>
          <dgm:chPref val="1"/>
        </dgm:presLayoutVars>
      </dgm:prSet>
      <dgm:spPr/>
    </dgm:pt>
  </dgm:ptLst>
  <dgm:cxnLst>
    <dgm:cxn modelId="{D7FEED1A-5694-4CB6-AA6D-FD28F8DC27B5}" type="presOf" srcId="{5DE44AEA-40DB-41A2-A7F3-E0003A9CD17B}" destId="{C9574D68-FEB4-4CD5-A6DF-7FC328E98FD2}" srcOrd="0" destOrd="0" presId="urn:microsoft.com/office/officeart/2018/2/layout/IconCircleList"/>
    <dgm:cxn modelId="{0FB04B1D-26DC-4209-B4B6-4CEDECE56256}" srcId="{2121F414-3934-4E15-9092-6C96BA0BF5AB}" destId="{29A7D948-EFC3-4466-9F98-0BDBE6E4C6EA}" srcOrd="0" destOrd="0" parTransId="{ED703070-8C5A-46A7-8E9F-6E1483D2CC1D}" sibTransId="{08228E4B-41F3-41CA-8B2C-3D8DA83023D6}"/>
    <dgm:cxn modelId="{FFE4E81D-3E27-4EC7-A814-B5BFD5801FF6}" type="presOf" srcId="{08228E4B-41F3-41CA-8B2C-3D8DA83023D6}" destId="{D9DFBF4D-E6F8-4310-8FE5-CEE2A014D0D7}" srcOrd="0" destOrd="0" presId="urn:microsoft.com/office/officeart/2018/2/layout/IconCircleList"/>
    <dgm:cxn modelId="{3A54EC2B-9A23-473A-9443-7AF0EFCF89FC}" srcId="{2121F414-3934-4E15-9092-6C96BA0BF5AB}" destId="{A8B1981F-6AA9-46B1-AD30-19411DF2FC04}" srcOrd="4" destOrd="0" parTransId="{573DC6A8-FAA8-4045-B611-792D2C53CC2A}" sibTransId="{9083C5FA-4F0B-47C2-866D-2EE68A747E18}"/>
    <dgm:cxn modelId="{559A3330-43EB-4769-9739-1026A6BE5C2D}" type="presOf" srcId="{29A7D948-EFC3-4466-9F98-0BDBE6E4C6EA}" destId="{E7F99471-8BE3-4E18-AF4E-87F7DD391A74}" srcOrd="0" destOrd="0" presId="urn:microsoft.com/office/officeart/2018/2/layout/IconCircleList"/>
    <dgm:cxn modelId="{252CF230-8C7B-4F78-B6EC-3641F5ABD5A9}" type="presOf" srcId="{2121F414-3934-4E15-9092-6C96BA0BF5AB}" destId="{4F4A3BC6-E0D3-40D5-BBB5-9FA295B489C9}" srcOrd="0" destOrd="0" presId="urn:microsoft.com/office/officeart/2018/2/layout/IconCircleList"/>
    <dgm:cxn modelId="{194FC55C-6997-414A-91CC-5B5502939D55}" srcId="{2121F414-3934-4E15-9092-6C96BA0BF5AB}" destId="{D1EECF9B-ADE3-4D1B-A5AD-D93A1623A35C}" srcOrd="5" destOrd="0" parTransId="{9AF62B60-2147-4F1E-AD56-1A627175505B}" sibTransId="{91DB1F2B-4EC4-4DDD-8122-D4E68351FAF1}"/>
    <dgm:cxn modelId="{DF20FB61-97BC-45BD-83A3-EB609D3DCCA3}" type="presOf" srcId="{D1EECF9B-ADE3-4D1B-A5AD-D93A1623A35C}" destId="{D63BB6CC-5668-4C42-8DF9-F4E65C205D97}" srcOrd="0" destOrd="0" presId="urn:microsoft.com/office/officeart/2018/2/layout/IconCircleList"/>
    <dgm:cxn modelId="{8E94297C-B7D0-43BD-8645-E0D6161BB941}" type="presOf" srcId="{E724D4EA-D599-453F-88C3-049F86A36111}" destId="{E1135A24-CB46-47E8-9A39-D113C46DB80B}" srcOrd="0" destOrd="0" presId="urn:microsoft.com/office/officeart/2018/2/layout/IconCircleList"/>
    <dgm:cxn modelId="{0A5DDA8A-A4BB-4BE4-B2E7-DE9C62B27924}" srcId="{2121F414-3934-4E15-9092-6C96BA0BF5AB}" destId="{5DE44AEA-40DB-41A2-A7F3-E0003A9CD17B}" srcOrd="3" destOrd="0" parTransId="{44713727-F252-4F74-B4DE-F9AE11859B5B}" sibTransId="{AAF254AD-4607-465C-827D-631E7CE71795}"/>
    <dgm:cxn modelId="{31A1229F-7E0C-413D-BA07-1BFFD5666045}" srcId="{2121F414-3934-4E15-9092-6C96BA0BF5AB}" destId="{84CAD74B-6834-47CC-A198-A69905C5DFDE}" srcOrd="2" destOrd="0" parTransId="{D14DD08E-4D3E-4ABE-8EBB-36BDA0C21DF4}" sibTransId="{90797DCC-18C9-4901-91FF-8511EC112C1F}"/>
    <dgm:cxn modelId="{67C0F6A9-2F95-44A5-B9E7-BCB0EB94A802}" type="presOf" srcId="{246D8C39-E407-4E61-9C06-790AD91F605C}" destId="{8BA9ADFC-11F6-4030-968F-96321594EB7E}" srcOrd="0" destOrd="0" presId="urn:microsoft.com/office/officeart/2018/2/layout/IconCircleList"/>
    <dgm:cxn modelId="{C0469FDF-5C35-4259-ADD0-2A2C88B94702}" type="presOf" srcId="{84CAD74B-6834-47CC-A198-A69905C5DFDE}" destId="{3C206092-AC77-4A53-AAFF-CAE8E6F0FD20}" srcOrd="0" destOrd="0" presId="urn:microsoft.com/office/officeart/2018/2/layout/IconCircleList"/>
    <dgm:cxn modelId="{1186B6E7-903D-44CE-B475-853C7F540434}" srcId="{2121F414-3934-4E15-9092-6C96BA0BF5AB}" destId="{246D8C39-E407-4E61-9C06-790AD91F605C}" srcOrd="1" destOrd="0" parTransId="{ACAFFDFE-2BA5-4FFF-937C-B56E0CE76B47}" sibTransId="{E724D4EA-D599-453F-88C3-049F86A36111}"/>
    <dgm:cxn modelId="{C8C31EE9-DB0B-4E98-A5ED-0DCFF7E9BD06}" type="presOf" srcId="{90797DCC-18C9-4901-91FF-8511EC112C1F}" destId="{9C4E8F80-5C39-4CF8-87B9-D7F9F8631E85}" srcOrd="0" destOrd="0" presId="urn:microsoft.com/office/officeart/2018/2/layout/IconCircleList"/>
    <dgm:cxn modelId="{B8E184F4-78D4-4900-B956-4EB9CEEC4849}" type="presOf" srcId="{A8B1981F-6AA9-46B1-AD30-19411DF2FC04}" destId="{90A1DAFE-261D-49E2-B400-95F1144DDC83}" srcOrd="0" destOrd="0" presId="urn:microsoft.com/office/officeart/2018/2/layout/IconCircleList"/>
    <dgm:cxn modelId="{8AF935F5-98DC-4C6A-85E3-B5E4CB9BCA90}" type="presOf" srcId="{9083C5FA-4F0B-47C2-866D-2EE68A747E18}" destId="{A9DCB15A-3AE8-4B56-9F48-020A45CF434A}" srcOrd="0" destOrd="0" presId="urn:microsoft.com/office/officeart/2018/2/layout/IconCircleList"/>
    <dgm:cxn modelId="{DE18FBF9-395F-4DAC-A35D-F07C384F7C91}" type="presOf" srcId="{AAF254AD-4607-465C-827D-631E7CE71795}" destId="{192B537A-E60A-4131-B571-37706571F648}" srcOrd="0" destOrd="0" presId="urn:microsoft.com/office/officeart/2018/2/layout/IconCircleList"/>
    <dgm:cxn modelId="{7ED2D3CB-FD8E-4127-9E96-B52AF51A1D68}" type="presParOf" srcId="{4F4A3BC6-E0D3-40D5-BBB5-9FA295B489C9}" destId="{7B2F6CEB-05FC-44AA-9A42-ADB8F3EA0F39}" srcOrd="0" destOrd="0" presId="urn:microsoft.com/office/officeart/2018/2/layout/IconCircleList"/>
    <dgm:cxn modelId="{3167BD23-ADC4-4C8A-8DDD-A5698A9A3E87}" type="presParOf" srcId="{7B2F6CEB-05FC-44AA-9A42-ADB8F3EA0F39}" destId="{DB88A76A-8551-497A-83AE-21EA1109E9F4}" srcOrd="0" destOrd="0" presId="urn:microsoft.com/office/officeart/2018/2/layout/IconCircleList"/>
    <dgm:cxn modelId="{F754EA24-4EDB-4554-9FAA-361E17F9DEE5}" type="presParOf" srcId="{DB88A76A-8551-497A-83AE-21EA1109E9F4}" destId="{F41D5ABA-5BA2-486B-9929-FF9AC0F5CD40}" srcOrd="0" destOrd="0" presId="urn:microsoft.com/office/officeart/2018/2/layout/IconCircleList"/>
    <dgm:cxn modelId="{3B1DCB19-EF48-43AD-B0C7-35BAE9EC23D0}" type="presParOf" srcId="{DB88A76A-8551-497A-83AE-21EA1109E9F4}" destId="{B7FCCF53-6444-42FD-9AFD-59E000A3B2F0}" srcOrd="1" destOrd="0" presId="urn:microsoft.com/office/officeart/2018/2/layout/IconCircleList"/>
    <dgm:cxn modelId="{531E5B00-98E6-4745-AC64-4E810F783EC4}" type="presParOf" srcId="{DB88A76A-8551-497A-83AE-21EA1109E9F4}" destId="{2A1FF644-1A67-4A39-BD02-93E5B86801EE}" srcOrd="2" destOrd="0" presId="urn:microsoft.com/office/officeart/2018/2/layout/IconCircleList"/>
    <dgm:cxn modelId="{271C9CAF-91B1-4BAA-86EF-A78DD23FB7DE}" type="presParOf" srcId="{DB88A76A-8551-497A-83AE-21EA1109E9F4}" destId="{E7F99471-8BE3-4E18-AF4E-87F7DD391A74}" srcOrd="3" destOrd="0" presId="urn:microsoft.com/office/officeart/2018/2/layout/IconCircleList"/>
    <dgm:cxn modelId="{85E71D65-3D3C-4D79-A6FF-8D483E0B9E6A}" type="presParOf" srcId="{7B2F6CEB-05FC-44AA-9A42-ADB8F3EA0F39}" destId="{D9DFBF4D-E6F8-4310-8FE5-CEE2A014D0D7}" srcOrd="1" destOrd="0" presId="urn:microsoft.com/office/officeart/2018/2/layout/IconCircleList"/>
    <dgm:cxn modelId="{49A05A2E-BF7D-4F98-8603-78DC01B78DC9}" type="presParOf" srcId="{7B2F6CEB-05FC-44AA-9A42-ADB8F3EA0F39}" destId="{23FDD50A-50E7-4A79-A707-11CBF9DDD4DC}" srcOrd="2" destOrd="0" presId="urn:microsoft.com/office/officeart/2018/2/layout/IconCircleList"/>
    <dgm:cxn modelId="{ABBBBEB9-EC1C-49EF-9E26-5007B76EDD7C}" type="presParOf" srcId="{23FDD50A-50E7-4A79-A707-11CBF9DDD4DC}" destId="{5ACD66F7-F4C5-4747-A332-43A8FAAF55C1}" srcOrd="0" destOrd="0" presId="urn:microsoft.com/office/officeart/2018/2/layout/IconCircleList"/>
    <dgm:cxn modelId="{48BE7E7F-D481-4D05-8831-31834BE4032C}" type="presParOf" srcId="{23FDD50A-50E7-4A79-A707-11CBF9DDD4DC}" destId="{119F6C3B-802A-404B-9BFB-C8C54883235B}" srcOrd="1" destOrd="0" presId="urn:microsoft.com/office/officeart/2018/2/layout/IconCircleList"/>
    <dgm:cxn modelId="{6C305902-5B61-4BF0-B8E4-CA3DB3DD64BA}" type="presParOf" srcId="{23FDD50A-50E7-4A79-A707-11CBF9DDD4DC}" destId="{D1D71523-255A-4889-82D3-092453522F4F}" srcOrd="2" destOrd="0" presId="urn:microsoft.com/office/officeart/2018/2/layout/IconCircleList"/>
    <dgm:cxn modelId="{4FFD8615-9F5B-4318-88B0-7CC9E1E4AC61}" type="presParOf" srcId="{23FDD50A-50E7-4A79-A707-11CBF9DDD4DC}" destId="{8BA9ADFC-11F6-4030-968F-96321594EB7E}" srcOrd="3" destOrd="0" presId="urn:microsoft.com/office/officeart/2018/2/layout/IconCircleList"/>
    <dgm:cxn modelId="{A01E909F-6D7F-472E-9609-A02C9CA955E6}" type="presParOf" srcId="{7B2F6CEB-05FC-44AA-9A42-ADB8F3EA0F39}" destId="{E1135A24-CB46-47E8-9A39-D113C46DB80B}" srcOrd="3" destOrd="0" presId="urn:microsoft.com/office/officeart/2018/2/layout/IconCircleList"/>
    <dgm:cxn modelId="{B7C89FFC-6330-46E0-819E-9922A1A223AE}" type="presParOf" srcId="{7B2F6CEB-05FC-44AA-9A42-ADB8F3EA0F39}" destId="{A5EA3A78-E963-428B-887C-6F1BD0144528}" srcOrd="4" destOrd="0" presId="urn:microsoft.com/office/officeart/2018/2/layout/IconCircleList"/>
    <dgm:cxn modelId="{474FC8A3-9E58-4A1A-B5FE-2AC657670C94}" type="presParOf" srcId="{A5EA3A78-E963-428B-887C-6F1BD0144528}" destId="{DAAABB46-241B-42AE-AA96-EBEEDFC5B8A9}" srcOrd="0" destOrd="0" presId="urn:microsoft.com/office/officeart/2018/2/layout/IconCircleList"/>
    <dgm:cxn modelId="{E55111C0-9F95-4CF8-B032-CD722E5FC201}" type="presParOf" srcId="{A5EA3A78-E963-428B-887C-6F1BD0144528}" destId="{5D8DC8D1-0948-4305-A9A4-4777AFE2973B}" srcOrd="1" destOrd="0" presId="urn:microsoft.com/office/officeart/2018/2/layout/IconCircleList"/>
    <dgm:cxn modelId="{DCFCAC83-6BB7-44C9-9162-7E84A8A11423}" type="presParOf" srcId="{A5EA3A78-E963-428B-887C-6F1BD0144528}" destId="{BD53FFF7-CB9C-42FC-9787-3033AEB49EBD}" srcOrd="2" destOrd="0" presId="urn:microsoft.com/office/officeart/2018/2/layout/IconCircleList"/>
    <dgm:cxn modelId="{7083199B-907D-494C-9A77-B4114E41195A}" type="presParOf" srcId="{A5EA3A78-E963-428B-887C-6F1BD0144528}" destId="{3C206092-AC77-4A53-AAFF-CAE8E6F0FD20}" srcOrd="3" destOrd="0" presId="urn:microsoft.com/office/officeart/2018/2/layout/IconCircleList"/>
    <dgm:cxn modelId="{2B7EBE75-D024-4BB0-A154-BDAA320D0486}" type="presParOf" srcId="{7B2F6CEB-05FC-44AA-9A42-ADB8F3EA0F39}" destId="{9C4E8F80-5C39-4CF8-87B9-D7F9F8631E85}" srcOrd="5" destOrd="0" presId="urn:microsoft.com/office/officeart/2018/2/layout/IconCircleList"/>
    <dgm:cxn modelId="{0BD173F5-6CE6-4947-BF29-86C08EE6AC96}" type="presParOf" srcId="{7B2F6CEB-05FC-44AA-9A42-ADB8F3EA0F39}" destId="{AF0F209D-5441-466B-99A1-48963A80392A}" srcOrd="6" destOrd="0" presId="urn:microsoft.com/office/officeart/2018/2/layout/IconCircleList"/>
    <dgm:cxn modelId="{F6CC7FF5-1CFE-4D7D-9EB2-800AA88D52B7}" type="presParOf" srcId="{AF0F209D-5441-466B-99A1-48963A80392A}" destId="{993987FE-5D87-4C86-97CE-E36179724FEF}" srcOrd="0" destOrd="0" presId="urn:microsoft.com/office/officeart/2018/2/layout/IconCircleList"/>
    <dgm:cxn modelId="{2B6EB0C0-6111-40BB-9CFB-0B8E47AE304A}" type="presParOf" srcId="{AF0F209D-5441-466B-99A1-48963A80392A}" destId="{076D3264-C46E-4D97-A07E-D4AEA2BA55B3}" srcOrd="1" destOrd="0" presId="urn:microsoft.com/office/officeart/2018/2/layout/IconCircleList"/>
    <dgm:cxn modelId="{D63FFF82-E937-4088-BE68-0F427447C80B}" type="presParOf" srcId="{AF0F209D-5441-466B-99A1-48963A80392A}" destId="{7E31537D-2EB4-40C1-B58D-050A335A06FE}" srcOrd="2" destOrd="0" presId="urn:microsoft.com/office/officeart/2018/2/layout/IconCircleList"/>
    <dgm:cxn modelId="{7106063E-D77B-4C1A-9090-FEDDB9E94790}" type="presParOf" srcId="{AF0F209D-5441-466B-99A1-48963A80392A}" destId="{C9574D68-FEB4-4CD5-A6DF-7FC328E98FD2}" srcOrd="3" destOrd="0" presId="urn:microsoft.com/office/officeart/2018/2/layout/IconCircleList"/>
    <dgm:cxn modelId="{134FB819-0361-4BA3-A505-DEC3937E5A34}" type="presParOf" srcId="{7B2F6CEB-05FC-44AA-9A42-ADB8F3EA0F39}" destId="{192B537A-E60A-4131-B571-37706571F648}" srcOrd="7" destOrd="0" presId="urn:microsoft.com/office/officeart/2018/2/layout/IconCircleList"/>
    <dgm:cxn modelId="{2FDC81D9-3F17-4383-B1B9-E3441AD629F7}" type="presParOf" srcId="{7B2F6CEB-05FC-44AA-9A42-ADB8F3EA0F39}" destId="{332FF2BD-9D44-4364-BFEB-A1FD695D83F1}" srcOrd="8" destOrd="0" presId="urn:microsoft.com/office/officeart/2018/2/layout/IconCircleList"/>
    <dgm:cxn modelId="{17AC99B4-5756-4798-A5C2-857CC0B57B39}" type="presParOf" srcId="{332FF2BD-9D44-4364-BFEB-A1FD695D83F1}" destId="{F98F1D19-01F4-491F-B7E5-D7FCCB169CAB}" srcOrd="0" destOrd="0" presId="urn:microsoft.com/office/officeart/2018/2/layout/IconCircleList"/>
    <dgm:cxn modelId="{BC93B348-0FF5-4FAB-ABB5-27991D142EA8}" type="presParOf" srcId="{332FF2BD-9D44-4364-BFEB-A1FD695D83F1}" destId="{FE261CBF-FF4D-445D-B144-DEFC39D0671E}" srcOrd="1" destOrd="0" presId="urn:microsoft.com/office/officeart/2018/2/layout/IconCircleList"/>
    <dgm:cxn modelId="{D844F9D5-7A64-4C05-8D6C-49EE861692A4}" type="presParOf" srcId="{332FF2BD-9D44-4364-BFEB-A1FD695D83F1}" destId="{3798C76E-DB74-4E95-B2F3-46E747564EB3}" srcOrd="2" destOrd="0" presId="urn:microsoft.com/office/officeart/2018/2/layout/IconCircleList"/>
    <dgm:cxn modelId="{2B659028-FB9F-499C-94A8-1F79EE78B350}" type="presParOf" srcId="{332FF2BD-9D44-4364-BFEB-A1FD695D83F1}" destId="{90A1DAFE-261D-49E2-B400-95F1144DDC83}" srcOrd="3" destOrd="0" presId="urn:microsoft.com/office/officeart/2018/2/layout/IconCircleList"/>
    <dgm:cxn modelId="{027E6EB1-C4BF-472B-8A41-8B91279CD52D}" type="presParOf" srcId="{7B2F6CEB-05FC-44AA-9A42-ADB8F3EA0F39}" destId="{A9DCB15A-3AE8-4B56-9F48-020A45CF434A}" srcOrd="9" destOrd="0" presId="urn:microsoft.com/office/officeart/2018/2/layout/IconCircleList"/>
    <dgm:cxn modelId="{E2FEAB44-21D5-4A0F-AB2A-5088A4174B78}" type="presParOf" srcId="{7B2F6CEB-05FC-44AA-9A42-ADB8F3EA0F39}" destId="{79D56376-F76F-4C78-807E-76D427885BAA}" srcOrd="10" destOrd="0" presId="urn:microsoft.com/office/officeart/2018/2/layout/IconCircleList"/>
    <dgm:cxn modelId="{142A230A-91A3-45AB-917D-6BA48DF0B67C}" type="presParOf" srcId="{79D56376-F76F-4C78-807E-76D427885BAA}" destId="{9539E181-019F-4677-BA5A-6BA9A033343F}" srcOrd="0" destOrd="0" presId="urn:microsoft.com/office/officeart/2018/2/layout/IconCircleList"/>
    <dgm:cxn modelId="{25458C2D-A397-4586-99AE-D4496E3C815D}" type="presParOf" srcId="{79D56376-F76F-4C78-807E-76D427885BAA}" destId="{9239056D-2DAF-4CD3-95FA-3DF1A4537457}" srcOrd="1" destOrd="0" presId="urn:microsoft.com/office/officeart/2018/2/layout/IconCircleList"/>
    <dgm:cxn modelId="{731A5D6B-7961-447F-90E1-E98C3889EB7C}" type="presParOf" srcId="{79D56376-F76F-4C78-807E-76D427885BAA}" destId="{2B7BDE26-B20E-4F79-BF1F-6D8EE71AB207}" srcOrd="2" destOrd="0" presId="urn:microsoft.com/office/officeart/2018/2/layout/IconCircleList"/>
    <dgm:cxn modelId="{AEC2410E-33DB-4758-B468-557BDF4397BA}" type="presParOf" srcId="{79D56376-F76F-4C78-807E-76D427885BAA}" destId="{D63BB6CC-5668-4C42-8DF9-F4E65C205D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9EB60-3354-41D4-A08B-A5F9A18D54D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24CBFB2-2FEF-4664-96D0-8D615393B384}">
      <dgm:prSet custT="1"/>
      <dgm:spPr/>
      <dgm:t>
        <a:bodyPr/>
        <a:lstStyle/>
        <a:p>
          <a:r>
            <a:rPr lang="en-US" sz="1600" b="1"/>
            <a:t>We will replace the shop with a blop storage and the cabinet with a csv file</a:t>
          </a:r>
          <a:endParaRPr lang="en-US" sz="1600" dirty="0"/>
        </a:p>
      </dgm:t>
    </dgm:pt>
    <dgm:pt modelId="{DDB69E3B-4BA0-4F3F-99F3-BF163BBA3F18}" type="parTrans" cxnId="{3A82D40F-5924-4F51-9A5D-D67D1FCB3484}">
      <dgm:prSet/>
      <dgm:spPr/>
      <dgm:t>
        <a:bodyPr/>
        <a:lstStyle/>
        <a:p>
          <a:endParaRPr lang="en-US" sz="1600"/>
        </a:p>
      </dgm:t>
    </dgm:pt>
    <dgm:pt modelId="{E13E3F52-2AC1-4663-BF15-729E02F2421D}" type="sibTrans" cxnId="{3A82D40F-5924-4F51-9A5D-D67D1FCB3484}">
      <dgm:prSet/>
      <dgm:spPr/>
      <dgm:t>
        <a:bodyPr/>
        <a:lstStyle/>
        <a:p>
          <a:endParaRPr lang="en-US" sz="1600"/>
        </a:p>
      </dgm:t>
    </dgm:pt>
    <dgm:pt modelId="{D9A698CE-1BEF-4172-9A7A-86467F75C437}">
      <dgm:prSet custT="1"/>
      <dgm:spPr/>
      <dgm:t>
        <a:bodyPr/>
        <a:lstStyle/>
        <a:p>
          <a:r>
            <a:rPr lang="en-US" sz="1600"/>
            <a:t>This is essentially we wanted this csv file to store at some place </a:t>
          </a:r>
          <a:endParaRPr lang="en-US" sz="1600" dirty="0"/>
        </a:p>
      </dgm:t>
    </dgm:pt>
    <dgm:pt modelId="{D073F6F3-9748-43F8-A8D5-EC69E02A0D49}" type="parTrans" cxnId="{EAC74E07-1DC9-46F0-9ADB-02A6C8F4DF90}">
      <dgm:prSet/>
      <dgm:spPr/>
      <dgm:t>
        <a:bodyPr/>
        <a:lstStyle/>
        <a:p>
          <a:endParaRPr lang="en-US" sz="1600"/>
        </a:p>
      </dgm:t>
    </dgm:pt>
    <dgm:pt modelId="{F5EE32C0-84DC-4B01-8C69-91070A3D0E18}" type="sibTrans" cxnId="{EAC74E07-1DC9-46F0-9ADB-02A6C8F4DF90}">
      <dgm:prSet/>
      <dgm:spPr/>
      <dgm:t>
        <a:bodyPr/>
        <a:lstStyle/>
        <a:p>
          <a:endParaRPr lang="en-US" sz="1600"/>
        </a:p>
      </dgm:t>
    </dgm:pt>
    <dgm:pt modelId="{D15451AB-BDA0-4ADC-A5F2-0DE42561DEE1}">
      <dgm:prSet custT="1"/>
      <dgm:spPr/>
      <dgm:t>
        <a:bodyPr/>
        <a:lstStyle/>
        <a:p>
          <a:r>
            <a:rPr lang="en-US" sz="1600" b="1"/>
            <a:t>The key and address with a Linked Service </a:t>
          </a:r>
          <a:endParaRPr lang="en-US" sz="1600"/>
        </a:p>
      </dgm:t>
    </dgm:pt>
    <dgm:pt modelId="{407F2430-969A-4589-A3FE-A3C4BD3CADE1}" type="parTrans" cxnId="{F66351B2-34C5-44CA-9712-133954D7DC85}">
      <dgm:prSet/>
      <dgm:spPr/>
      <dgm:t>
        <a:bodyPr/>
        <a:lstStyle/>
        <a:p>
          <a:endParaRPr lang="en-US" sz="1600"/>
        </a:p>
      </dgm:t>
    </dgm:pt>
    <dgm:pt modelId="{F6655626-C7B0-46E8-A406-24CDFEF41C35}" type="sibTrans" cxnId="{F66351B2-34C5-44CA-9712-133954D7DC85}">
      <dgm:prSet/>
      <dgm:spPr/>
      <dgm:t>
        <a:bodyPr/>
        <a:lstStyle/>
        <a:p>
          <a:endParaRPr lang="en-US" sz="1600"/>
        </a:p>
      </dgm:t>
    </dgm:pt>
    <dgm:pt modelId="{9EA8D6F2-AB4B-4212-AA31-06A902269366}">
      <dgm:prSet custT="1"/>
      <dgm:spPr/>
      <dgm:t>
        <a:bodyPr/>
        <a:lstStyle/>
        <a:p>
          <a:r>
            <a:rPr lang="en-US" sz="1600"/>
            <a:t>This is the definition to connectivity to that blop storage and authorization like a key</a:t>
          </a:r>
          <a:endParaRPr lang="en-US" sz="1600" dirty="0"/>
        </a:p>
      </dgm:t>
    </dgm:pt>
    <dgm:pt modelId="{A0BB34FE-E133-4C4E-A4AB-86BD743FD5CC}" type="parTrans" cxnId="{E4F2E801-4BB2-4BE7-BA3E-67967B68BAB2}">
      <dgm:prSet/>
      <dgm:spPr/>
      <dgm:t>
        <a:bodyPr/>
        <a:lstStyle/>
        <a:p>
          <a:endParaRPr lang="en-US" sz="1600"/>
        </a:p>
      </dgm:t>
    </dgm:pt>
    <dgm:pt modelId="{D8E0AA55-D660-4913-B171-80285B802C3E}" type="sibTrans" cxnId="{E4F2E801-4BB2-4BE7-BA3E-67967B68BAB2}">
      <dgm:prSet/>
      <dgm:spPr/>
      <dgm:t>
        <a:bodyPr/>
        <a:lstStyle/>
        <a:p>
          <a:endParaRPr lang="en-US" sz="1600"/>
        </a:p>
      </dgm:t>
    </dgm:pt>
    <dgm:pt modelId="{1A267B56-5366-4DA5-B0B0-CB6653CB59BC}">
      <dgm:prSet custT="1"/>
      <dgm:spPr/>
      <dgm:t>
        <a:bodyPr/>
        <a:lstStyle/>
        <a:p>
          <a:r>
            <a:rPr lang="en-US" sz="1600" b="1"/>
            <a:t>The Disassembly info with a dataset </a:t>
          </a:r>
          <a:endParaRPr lang="en-US" sz="1600" dirty="0"/>
        </a:p>
      </dgm:t>
    </dgm:pt>
    <dgm:pt modelId="{159AE10C-1806-40C8-A563-0DF72BABDCF0}" type="parTrans" cxnId="{C91F6888-1780-45FC-B759-3A6191E39511}">
      <dgm:prSet/>
      <dgm:spPr/>
      <dgm:t>
        <a:bodyPr/>
        <a:lstStyle/>
        <a:p>
          <a:endParaRPr lang="en-US" sz="1600"/>
        </a:p>
      </dgm:t>
    </dgm:pt>
    <dgm:pt modelId="{F917AE9A-3577-4B4F-9A84-5E6D647C8951}" type="sibTrans" cxnId="{C91F6888-1780-45FC-B759-3A6191E39511}">
      <dgm:prSet/>
      <dgm:spPr/>
      <dgm:t>
        <a:bodyPr/>
        <a:lstStyle/>
        <a:p>
          <a:endParaRPr lang="en-US" sz="1600"/>
        </a:p>
      </dgm:t>
    </dgm:pt>
    <dgm:pt modelId="{EDFD9339-44F2-4138-84AC-C3CB922FE058}">
      <dgm:prSet custT="1"/>
      <dgm:spPr/>
      <dgm:t>
        <a:bodyPr/>
        <a:lstStyle/>
        <a:p>
          <a:r>
            <a:rPr lang="en-US" sz="1600"/>
            <a:t>This is the information of what kind of data we are puling from the blop storage or Airline.csv</a:t>
          </a:r>
          <a:endParaRPr lang="en-US" sz="1600" dirty="0"/>
        </a:p>
      </dgm:t>
    </dgm:pt>
    <dgm:pt modelId="{1254C800-EE17-4B4D-8F16-1C9D36EA80B5}" type="parTrans" cxnId="{0FA55E4A-97BE-49A5-A61D-38ADD3213F0B}">
      <dgm:prSet/>
      <dgm:spPr/>
      <dgm:t>
        <a:bodyPr/>
        <a:lstStyle/>
        <a:p>
          <a:endParaRPr lang="en-US" sz="1600"/>
        </a:p>
      </dgm:t>
    </dgm:pt>
    <dgm:pt modelId="{AB66CE04-B216-4753-99BB-0E33807611B6}" type="sibTrans" cxnId="{0FA55E4A-97BE-49A5-A61D-38ADD3213F0B}">
      <dgm:prSet/>
      <dgm:spPr/>
      <dgm:t>
        <a:bodyPr/>
        <a:lstStyle/>
        <a:p>
          <a:endParaRPr lang="en-US" sz="1600"/>
        </a:p>
      </dgm:t>
    </dgm:pt>
    <dgm:pt modelId="{D9A06A25-5967-4831-94C5-58C21C5D4696}">
      <dgm:prSet custT="1"/>
      <dgm:spPr/>
      <dgm:t>
        <a:bodyPr/>
        <a:lstStyle/>
        <a:p>
          <a:r>
            <a:rPr lang="en-US" sz="1600" b="1"/>
            <a:t>The delivery details with copy activity </a:t>
          </a:r>
          <a:endParaRPr lang="en-US" sz="1600"/>
        </a:p>
      </dgm:t>
    </dgm:pt>
    <dgm:pt modelId="{F2E0171F-A3C8-4317-A395-909ADEE0D291}" type="parTrans" cxnId="{5BFF9C87-AAF9-4E93-BA74-32F31A1BB61A}">
      <dgm:prSet/>
      <dgm:spPr/>
      <dgm:t>
        <a:bodyPr/>
        <a:lstStyle/>
        <a:p>
          <a:endParaRPr lang="en-US" sz="1600"/>
        </a:p>
      </dgm:t>
    </dgm:pt>
    <dgm:pt modelId="{FDB92A9A-4263-47C7-BE1E-96F756068356}" type="sibTrans" cxnId="{5BFF9C87-AAF9-4E93-BA74-32F31A1BB61A}">
      <dgm:prSet/>
      <dgm:spPr/>
      <dgm:t>
        <a:bodyPr/>
        <a:lstStyle/>
        <a:p>
          <a:endParaRPr lang="en-US" sz="1600"/>
        </a:p>
      </dgm:t>
    </dgm:pt>
    <dgm:pt modelId="{1314A13C-FD59-41F6-8557-7CE4A089FD8C}">
      <dgm:prSet custT="1"/>
      <dgm:spPr/>
      <dgm:t>
        <a:bodyPr/>
        <a:lstStyle/>
        <a:p>
          <a:r>
            <a:rPr lang="en-US" sz="1600"/>
            <a:t>Everything in Data factory is an activity so the copy activity will move the data from one 	place to another </a:t>
          </a:r>
          <a:endParaRPr lang="en-US" sz="1600" dirty="0"/>
        </a:p>
      </dgm:t>
    </dgm:pt>
    <dgm:pt modelId="{E1DF96C4-2F8E-4AEA-9A78-12BED312EB98}" type="parTrans" cxnId="{EB779E0D-F654-40FA-A2A7-FF572C803C11}">
      <dgm:prSet/>
      <dgm:spPr/>
      <dgm:t>
        <a:bodyPr/>
        <a:lstStyle/>
        <a:p>
          <a:endParaRPr lang="en-US" sz="1600"/>
        </a:p>
      </dgm:t>
    </dgm:pt>
    <dgm:pt modelId="{0E949797-E775-4C0B-8A00-BE5262BD099D}" type="sibTrans" cxnId="{EB779E0D-F654-40FA-A2A7-FF572C803C11}">
      <dgm:prSet/>
      <dgm:spPr/>
      <dgm:t>
        <a:bodyPr/>
        <a:lstStyle/>
        <a:p>
          <a:endParaRPr lang="en-US" sz="1600"/>
        </a:p>
      </dgm:t>
    </dgm:pt>
    <dgm:pt modelId="{62F1B124-9E09-4042-820B-9A0B763646BC}">
      <dgm:prSet custT="1"/>
      <dgm:spPr/>
      <dgm:t>
        <a:bodyPr/>
        <a:lstStyle/>
        <a:p>
          <a:r>
            <a:rPr lang="en-US" sz="1600" b="1"/>
            <a:t>The assembly info with another dataset </a:t>
          </a:r>
          <a:endParaRPr lang="en-US" sz="1600"/>
        </a:p>
      </dgm:t>
    </dgm:pt>
    <dgm:pt modelId="{6D963E32-76CB-4824-83AB-FE78C2020B54}" type="parTrans" cxnId="{50DC82ED-0B0B-4528-8B6D-C73D99EFF715}">
      <dgm:prSet/>
      <dgm:spPr/>
      <dgm:t>
        <a:bodyPr/>
        <a:lstStyle/>
        <a:p>
          <a:endParaRPr lang="en-US" sz="1600"/>
        </a:p>
      </dgm:t>
    </dgm:pt>
    <dgm:pt modelId="{9A85E327-7818-43CB-A798-5491558B829E}" type="sibTrans" cxnId="{50DC82ED-0B0B-4528-8B6D-C73D99EFF715}">
      <dgm:prSet/>
      <dgm:spPr/>
      <dgm:t>
        <a:bodyPr/>
        <a:lstStyle/>
        <a:p>
          <a:endParaRPr lang="en-US" sz="1600"/>
        </a:p>
      </dgm:t>
    </dgm:pt>
    <dgm:pt modelId="{337D5279-3FC1-4BF5-9DCC-0F2B1183E589}">
      <dgm:prSet custT="1"/>
      <dgm:spPr/>
      <dgm:t>
        <a:bodyPr/>
        <a:lstStyle/>
        <a:p>
          <a:r>
            <a:rPr lang="en-US" sz="1600"/>
            <a:t>Another Dataset will help the pipline to know that how is the customer table is structured 	so we can input the data there </a:t>
          </a:r>
        </a:p>
      </dgm:t>
    </dgm:pt>
    <dgm:pt modelId="{A4208D8C-6308-4312-BFC1-D32B3EACA8AE}" type="parTrans" cxnId="{31D5BFF7-B863-4E8A-9769-55C2841B8969}">
      <dgm:prSet/>
      <dgm:spPr/>
      <dgm:t>
        <a:bodyPr/>
        <a:lstStyle/>
        <a:p>
          <a:endParaRPr lang="en-US" sz="1600"/>
        </a:p>
      </dgm:t>
    </dgm:pt>
    <dgm:pt modelId="{034B9723-2ED0-456A-91FD-2BDC8AD4311A}" type="sibTrans" cxnId="{31D5BFF7-B863-4E8A-9769-55C2841B8969}">
      <dgm:prSet/>
      <dgm:spPr/>
      <dgm:t>
        <a:bodyPr/>
        <a:lstStyle/>
        <a:p>
          <a:endParaRPr lang="en-US" sz="1600"/>
        </a:p>
      </dgm:t>
    </dgm:pt>
    <dgm:pt modelId="{8C1B27CE-0DC2-4C32-B8B9-D7C3184139C0}">
      <dgm:prSet custT="1"/>
      <dgm:spPr/>
      <dgm:t>
        <a:bodyPr/>
        <a:lstStyle/>
        <a:p>
          <a:r>
            <a:rPr lang="en-US" sz="1600" b="1"/>
            <a:t>The key and address with another Linked Service </a:t>
          </a:r>
          <a:endParaRPr lang="en-US" sz="1600"/>
        </a:p>
      </dgm:t>
    </dgm:pt>
    <dgm:pt modelId="{3633A315-921E-49B6-A674-558608DD178A}" type="parTrans" cxnId="{C02BFCA5-6D57-4E00-9C83-4486BBC9656E}">
      <dgm:prSet/>
      <dgm:spPr/>
      <dgm:t>
        <a:bodyPr/>
        <a:lstStyle/>
        <a:p>
          <a:endParaRPr lang="en-US" sz="1600"/>
        </a:p>
      </dgm:t>
    </dgm:pt>
    <dgm:pt modelId="{DDB0DDD8-9DC8-4424-AED2-5D4BCBA6B591}" type="sibTrans" cxnId="{C02BFCA5-6D57-4E00-9C83-4486BBC9656E}">
      <dgm:prSet/>
      <dgm:spPr/>
      <dgm:t>
        <a:bodyPr/>
        <a:lstStyle/>
        <a:p>
          <a:endParaRPr lang="en-US" sz="1600"/>
        </a:p>
      </dgm:t>
    </dgm:pt>
    <dgm:pt modelId="{FB075B95-578F-4EB1-9C78-5E59D0F9014B}">
      <dgm:prSet custT="1"/>
      <dgm:spPr/>
      <dgm:t>
        <a:bodyPr/>
        <a:lstStyle/>
        <a:p>
          <a:r>
            <a:rPr lang="en-US" sz="1600"/>
            <a:t>The linked service will connect us to Airlines table in the SQL server  </a:t>
          </a:r>
        </a:p>
      </dgm:t>
    </dgm:pt>
    <dgm:pt modelId="{CA198862-1D11-4ED0-B7DF-F42EC60494DE}" type="parTrans" cxnId="{4EBD9A33-7004-4D4F-A54E-8E90B7FAD179}">
      <dgm:prSet/>
      <dgm:spPr/>
      <dgm:t>
        <a:bodyPr/>
        <a:lstStyle/>
        <a:p>
          <a:endParaRPr lang="en-US" sz="1600"/>
        </a:p>
      </dgm:t>
    </dgm:pt>
    <dgm:pt modelId="{3B2093EB-B6B2-4683-AB5B-265FCA8EE274}" type="sibTrans" cxnId="{4EBD9A33-7004-4D4F-A54E-8E90B7FAD179}">
      <dgm:prSet/>
      <dgm:spPr/>
      <dgm:t>
        <a:bodyPr/>
        <a:lstStyle/>
        <a:p>
          <a:endParaRPr lang="en-US" sz="1600"/>
        </a:p>
      </dgm:t>
    </dgm:pt>
    <dgm:pt modelId="{F1E0CF13-2D32-4459-8CAA-8B80D17C36E8}">
      <dgm:prSet custT="1"/>
      <dgm:spPr/>
      <dgm:t>
        <a:bodyPr/>
        <a:lstStyle/>
        <a:p>
          <a:r>
            <a:rPr lang="en-US" sz="1400" b="1" dirty="0"/>
            <a:t>And finally, home will become a SQL server in which the cabinet will be replaced by the Airlines Table  </a:t>
          </a:r>
          <a:endParaRPr lang="en-US" sz="1400" dirty="0"/>
        </a:p>
      </dgm:t>
    </dgm:pt>
    <dgm:pt modelId="{2A666119-A361-488D-B203-AF625B8061B4}" type="parTrans" cxnId="{3DCB1BE5-E4D3-495C-A3B1-2DBE6B87F645}">
      <dgm:prSet/>
      <dgm:spPr/>
      <dgm:t>
        <a:bodyPr/>
        <a:lstStyle/>
        <a:p>
          <a:endParaRPr lang="en-US" sz="1600"/>
        </a:p>
      </dgm:t>
    </dgm:pt>
    <dgm:pt modelId="{EA4729F8-8513-4B48-8810-743BC0D01714}" type="sibTrans" cxnId="{3DCB1BE5-E4D3-495C-A3B1-2DBE6B87F645}">
      <dgm:prSet/>
      <dgm:spPr/>
      <dgm:t>
        <a:bodyPr/>
        <a:lstStyle/>
        <a:p>
          <a:endParaRPr lang="en-US" sz="1600"/>
        </a:p>
      </dgm:t>
    </dgm:pt>
    <dgm:pt modelId="{9F324D93-3DF5-4381-811E-329AE439635E}">
      <dgm:prSet custT="1"/>
      <dgm:spPr/>
      <dgm:t>
        <a:bodyPr/>
        <a:lstStyle/>
        <a:p>
          <a:r>
            <a:rPr lang="en-US" sz="1600"/>
            <a:t>we need to know where to move the data, so we need a SQL Server into Airlines Table </a:t>
          </a:r>
        </a:p>
      </dgm:t>
    </dgm:pt>
    <dgm:pt modelId="{47AF5A9C-18A9-4C12-9AFD-7CB52BDF9D64}" type="parTrans" cxnId="{B8AE473C-E4B7-43CB-80FB-D79B4A69A934}">
      <dgm:prSet/>
      <dgm:spPr/>
      <dgm:t>
        <a:bodyPr/>
        <a:lstStyle/>
        <a:p>
          <a:endParaRPr lang="en-US" sz="1600"/>
        </a:p>
      </dgm:t>
    </dgm:pt>
    <dgm:pt modelId="{3E90307C-F301-48EB-B75D-10C6F86473B7}" type="sibTrans" cxnId="{B8AE473C-E4B7-43CB-80FB-D79B4A69A934}">
      <dgm:prSet/>
      <dgm:spPr/>
      <dgm:t>
        <a:bodyPr/>
        <a:lstStyle/>
        <a:p>
          <a:endParaRPr lang="en-US" sz="1600"/>
        </a:p>
      </dgm:t>
    </dgm:pt>
    <dgm:pt modelId="{CC3F97BD-7A67-4698-B8B0-D72CAFC5492E}">
      <dgm:prSet custT="1"/>
      <dgm:spPr/>
      <dgm:t>
        <a:bodyPr/>
        <a:lstStyle/>
        <a:p>
          <a:r>
            <a:rPr lang="en-US" sz="1600" b="1"/>
            <a:t>The delivery man will be the Integration Runtime </a:t>
          </a:r>
          <a:endParaRPr lang="en-US" sz="1600"/>
        </a:p>
      </dgm:t>
    </dgm:pt>
    <dgm:pt modelId="{4E225769-30E7-469A-9BF2-113BBF4C31AF}" type="parTrans" cxnId="{88062CB2-BEAA-48F0-A009-09B4C0818BCF}">
      <dgm:prSet/>
      <dgm:spPr/>
      <dgm:t>
        <a:bodyPr/>
        <a:lstStyle/>
        <a:p>
          <a:endParaRPr lang="en-US" sz="1600"/>
        </a:p>
      </dgm:t>
    </dgm:pt>
    <dgm:pt modelId="{27E218B3-BC1B-4724-BCF3-6C8415982DFF}" type="sibTrans" cxnId="{88062CB2-BEAA-48F0-A009-09B4C0818BCF}">
      <dgm:prSet/>
      <dgm:spPr/>
      <dgm:t>
        <a:bodyPr/>
        <a:lstStyle/>
        <a:p>
          <a:endParaRPr lang="en-US" sz="1600"/>
        </a:p>
      </dgm:t>
    </dgm:pt>
    <dgm:pt modelId="{E8EF2308-53AE-4092-8E32-040FEF3686F3}">
      <dgm:prSet custT="1"/>
      <dgm:spPr/>
      <dgm:t>
        <a:bodyPr/>
        <a:lstStyle/>
        <a:p>
          <a:r>
            <a:rPr lang="en-IN" sz="1600" b="1"/>
            <a:t>The Azure Data Factory will be the delivery Manager </a:t>
          </a:r>
          <a:endParaRPr lang="en-US" sz="1600"/>
        </a:p>
      </dgm:t>
    </dgm:pt>
    <dgm:pt modelId="{BE5F917B-8017-41BE-8476-63333F6F68E4}" type="parTrans" cxnId="{9B3BCFDA-3187-4734-BFC4-158E3907048F}">
      <dgm:prSet/>
      <dgm:spPr/>
      <dgm:t>
        <a:bodyPr/>
        <a:lstStyle/>
        <a:p>
          <a:endParaRPr lang="en-US" sz="1600"/>
        </a:p>
      </dgm:t>
    </dgm:pt>
    <dgm:pt modelId="{DB78A655-1B20-4DAE-91F3-E28BE78927F4}" type="sibTrans" cxnId="{9B3BCFDA-3187-4734-BFC4-158E3907048F}">
      <dgm:prSet/>
      <dgm:spPr/>
      <dgm:t>
        <a:bodyPr/>
        <a:lstStyle/>
        <a:p>
          <a:endParaRPr lang="en-US" sz="1600"/>
        </a:p>
      </dgm:t>
    </dgm:pt>
    <dgm:pt modelId="{3D7C659C-3E2C-427F-90AF-6E3BEB7A0B21}" type="pres">
      <dgm:prSet presAssocID="{1819EB60-3354-41D4-A08B-A5F9A18D54D1}" presName="Name0" presStyleCnt="0">
        <dgm:presLayoutVars>
          <dgm:dir/>
          <dgm:animLvl val="lvl"/>
          <dgm:resizeHandles val="exact"/>
        </dgm:presLayoutVars>
      </dgm:prSet>
      <dgm:spPr/>
    </dgm:pt>
    <dgm:pt modelId="{03F087C4-9AD9-42D5-A45E-7F31DBC8E83A}" type="pres">
      <dgm:prSet presAssocID="{924CBFB2-2FEF-4664-96D0-8D615393B384}" presName="linNode" presStyleCnt="0"/>
      <dgm:spPr/>
    </dgm:pt>
    <dgm:pt modelId="{ABEDDE01-1310-42DC-B508-0CC7B01B81B6}" type="pres">
      <dgm:prSet presAssocID="{924CBFB2-2FEF-4664-96D0-8D615393B384}" presName="parentText" presStyleLbl="node1" presStyleIdx="0" presStyleCnt="9">
        <dgm:presLayoutVars>
          <dgm:chMax val="1"/>
          <dgm:bulletEnabled val="1"/>
        </dgm:presLayoutVars>
      </dgm:prSet>
      <dgm:spPr/>
    </dgm:pt>
    <dgm:pt modelId="{5E43CCD6-706B-4E5C-B63A-DDCEFC0DCA3D}" type="pres">
      <dgm:prSet presAssocID="{924CBFB2-2FEF-4664-96D0-8D615393B384}" presName="descendantText" presStyleLbl="alignAccFollowNode1" presStyleIdx="0" presStyleCnt="7">
        <dgm:presLayoutVars>
          <dgm:bulletEnabled val="1"/>
        </dgm:presLayoutVars>
      </dgm:prSet>
      <dgm:spPr/>
    </dgm:pt>
    <dgm:pt modelId="{DF09FA09-6B4D-4A20-8DFE-7987368BCE06}" type="pres">
      <dgm:prSet presAssocID="{E13E3F52-2AC1-4663-BF15-729E02F2421D}" presName="sp" presStyleCnt="0"/>
      <dgm:spPr/>
    </dgm:pt>
    <dgm:pt modelId="{9BD714CF-2135-4E14-B91C-D835D8EE889E}" type="pres">
      <dgm:prSet presAssocID="{D15451AB-BDA0-4ADC-A5F2-0DE42561DEE1}" presName="linNode" presStyleCnt="0"/>
      <dgm:spPr/>
    </dgm:pt>
    <dgm:pt modelId="{FF344502-6A1E-4B77-8F8A-61474992E579}" type="pres">
      <dgm:prSet presAssocID="{D15451AB-BDA0-4ADC-A5F2-0DE42561DEE1}" presName="parentText" presStyleLbl="node1" presStyleIdx="1" presStyleCnt="9">
        <dgm:presLayoutVars>
          <dgm:chMax val="1"/>
          <dgm:bulletEnabled val="1"/>
        </dgm:presLayoutVars>
      </dgm:prSet>
      <dgm:spPr/>
    </dgm:pt>
    <dgm:pt modelId="{4E505E65-6567-4714-B057-063983422913}" type="pres">
      <dgm:prSet presAssocID="{D15451AB-BDA0-4ADC-A5F2-0DE42561DEE1}" presName="descendantText" presStyleLbl="alignAccFollowNode1" presStyleIdx="1" presStyleCnt="7">
        <dgm:presLayoutVars>
          <dgm:bulletEnabled val="1"/>
        </dgm:presLayoutVars>
      </dgm:prSet>
      <dgm:spPr/>
    </dgm:pt>
    <dgm:pt modelId="{6217DF62-BB6D-4721-A242-A24673DDBED6}" type="pres">
      <dgm:prSet presAssocID="{F6655626-C7B0-46E8-A406-24CDFEF41C35}" presName="sp" presStyleCnt="0"/>
      <dgm:spPr/>
    </dgm:pt>
    <dgm:pt modelId="{85BB0D32-257A-48E3-9F6B-0931F38A3FF5}" type="pres">
      <dgm:prSet presAssocID="{1A267B56-5366-4DA5-B0B0-CB6653CB59BC}" presName="linNode" presStyleCnt="0"/>
      <dgm:spPr/>
    </dgm:pt>
    <dgm:pt modelId="{D32E6872-E80C-4252-B51F-6F11E32CBE12}" type="pres">
      <dgm:prSet presAssocID="{1A267B56-5366-4DA5-B0B0-CB6653CB59BC}" presName="parentText" presStyleLbl="node1" presStyleIdx="2" presStyleCnt="9">
        <dgm:presLayoutVars>
          <dgm:chMax val="1"/>
          <dgm:bulletEnabled val="1"/>
        </dgm:presLayoutVars>
      </dgm:prSet>
      <dgm:spPr/>
    </dgm:pt>
    <dgm:pt modelId="{CF6C03F5-D9BC-4A69-9148-8790164C5140}" type="pres">
      <dgm:prSet presAssocID="{1A267B56-5366-4DA5-B0B0-CB6653CB59BC}" presName="descendantText" presStyleLbl="alignAccFollowNode1" presStyleIdx="2" presStyleCnt="7">
        <dgm:presLayoutVars>
          <dgm:bulletEnabled val="1"/>
        </dgm:presLayoutVars>
      </dgm:prSet>
      <dgm:spPr/>
    </dgm:pt>
    <dgm:pt modelId="{1AF82D98-091E-4A99-B024-0239482B20D4}" type="pres">
      <dgm:prSet presAssocID="{F917AE9A-3577-4B4F-9A84-5E6D647C8951}" presName="sp" presStyleCnt="0"/>
      <dgm:spPr/>
    </dgm:pt>
    <dgm:pt modelId="{9D0E87A6-E089-48BF-9358-35B00AC4C922}" type="pres">
      <dgm:prSet presAssocID="{D9A06A25-5967-4831-94C5-58C21C5D4696}" presName="linNode" presStyleCnt="0"/>
      <dgm:spPr/>
    </dgm:pt>
    <dgm:pt modelId="{2E625839-B185-4F6B-815F-F8A2F2B757A2}" type="pres">
      <dgm:prSet presAssocID="{D9A06A25-5967-4831-94C5-58C21C5D4696}" presName="parentText" presStyleLbl="node1" presStyleIdx="3" presStyleCnt="9">
        <dgm:presLayoutVars>
          <dgm:chMax val="1"/>
          <dgm:bulletEnabled val="1"/>
        </dgm:presLayoutVars>
      </dgm:prSet>
      <dgm:spPr/>
    </dgm:pt>
    <dgm:pt modelId="{B5D684A7-0EE3-41D2-ACDC-FE7BDED3818B}" type="pres">
      <dgm:prSet presAssocID="{D9A06A25-5967-4831-94C5-58C21C5D4696}" presName="descendantText" presStyleLbl="alignAccFollowNode1" presStyleIdx="3" presStyleCnt="7">
        <dgm:presLayoutVars>
          <dgm:bulletEnabled val="1"/>
        </dgm:presLayoutVars>
      </dgm:prSet>
      <dgm:spPr/>
    </dgm:pt>
    <dgm:pt modelId="{FE798CF0-0A57-491D-8287-4984A0842FC3}" type="pres">
      <dgm:prSet presAssocID="{FDB92A9A-4263-47C7-BE1E-96F756068356}" presName="sp" presStyleCnt="0"/>
      <dgm:spPr/>
    </dgm:pt>
    <dgm:pt modelId="{2A470934-7432-4BDE-8A88-A624E6D7797B}" type="pres">
      <dgm:prSet presAssocID="{62F1B124-9E09-4042-820B-9A0B763646BC}" presName="linNode" presStyleCnt="0"/>
      <dgm:spPr/>
    </dgm:pt>
    <dgm:pt modelId="{05D62FA9-1486-4DEF-BCDF-96288983FED2}" type="pres">
      <dgm:prSet presAssocID="{62F1B124-9E09-4042-820B-9A0B763646BC}" presName="parentText" presStyleLbl="node1" presStyleIdx="4" presStyleCnt="9">
        <dgm:presLayoutVars>
          <dgm:chMax val="1"/>
          <dgm:bulletEnabled val="1"/>
        </dgm:presLayoutVars>
      </dgm:prSet>
      <dgm:spPr/>
    </dgm:pt>
    <dgm:pt modelId="{2E35C3B4-3D1F-424C-872C-9BA96839C2CD}" type="pres">
      <dgm:prSet presAssocID="{62F1B124-9E09-4042-820B-9A0B763646BC}" presName="descendantText" presStyleLbl="alignAccFollowNode1" presStyleIdx="4" presStyleCnt="7">
        <dgm:presLayoutVars>
          <dgm:bulletEnabled val="1"/>
        </dgm:presLayoutVars>
      </dgm:prSet>
      <dgm:spPr/>
    </dgm:pt>
    <dgm:pt modelId="{4E1B1EC5-1A90-469F-8BE0-D88DB7301FAA}" type="pres">
      <dgm:prSet presAssocID="{9A85E327-7818-43CB-A798-5491558B829E}" presName="sp" presStyleCnt="0"/>
      <dgm:spPr/>
    </dgm:pt>
    <dgm:pt modelId="{0FBFA2B7-1505-49B0-A1E8-BE5FA22A0CBF}" type="pres">
      <dgm:prSet presAssocID="{8C1B27CE-0DC2-4C32-B8B9-D7C3184139C0}" presName="linNode" presStyleCnt="0"/>
      <dgm:spPr/>
    </dgm:pt>
    <dgm:pt modelId="{9E6F2EDB-5959-4E4D-A9B3-F352B842537C}" type="pres">
      <dgm:prSet presAssocID="{8C1B27CE-0DC2-4C32-B8B9-D7C3184139C0}" presName="parentText" presStyleLbl="node1" presStyleIdx="5" presStyleCnt="9">
        <dgm:presLayoutVars>
          <dgm:chMax val="1"/>
          <dgm:bulletEnabled val="1"/>
        </dgm:presLayoutVars>
      </dgm:prSet>
      <dgm:spPr/>
    </dgm:pt>
    <dgm:pt modelId="{A4118650-44E0-42F9-9BF0-DB7EA5206D43}" type="pres">
      <dgm:prSet presAssocID="{8C1B27CE-0DC2-4C32-B8B9-D7C3184139C0}" presName="descendantText" presStyleLbl="alignAccFollowNode1" presStyleIdx="5" presStyleCnt="7">
        <dgm:presLayoutVars>
          <dgm:bulletEnabled val="1"/>
        </dgm:presLayoutVars>
      </dgm:prSet>
      <dgm:spPr/>
    </dgm:pt>
    <dgm:pt modelId="{1BBFCFB4-C42B-4ADA-9DD8-4AF4710F866D}" type="pres">
      <dgm:prSet presAssocID="{DDB0DDD8-9DC8-4424-AED2-5D4BCBA6B591}" presName="sp" presStyleCnt="0"/>
      <dgm:spPr/>
    </dgm:pt>
    <dgm:pt modelId="{6224D537-9509-46F5-B85B-CB0C74A2FEC8}" type="pres">
      <dgm:prSet presAssocID="{F1E0CF13-2D32-4459-8CAA-8B80D17C36E8}" presName="linNode" presStyleCnt="0"/>
      <dgm:spPr/>
    </dgm:pt>
    <dgm:pt modelId="{7066F003-E3A9-42E1-B3CE-9FB0F6688470}" type="pres">
      <dgm:prSet presAssocID="{F1E0CF13-2D32-4459-8CAA-8B80D17C36E8}" presName="parentText" presStyleLbl="node1" presStyleIdx="6" presStyleCnt="9">
        <dgm:presLayoutVars>
          <dgm:chMax val="1"/>
          <dgm:bulletEnabled val="1"/>
        </dgm:presLayoutVars>
      </dgm:prSet>
      <dgm:spPr/>
    </dgm:pt>
    <dgm:pt modelId="{723778F0-9F8A-4695-B2A0-863A18E5ACC4}" type="pres">
      <dgm:prSet presAssocID="{F1E0CF13-2D32-4459-8CAA-8B80D17C36E8}" presName="descendantText" presStyleLbl="alignAccFollowNode1" presStyleIdx="6" presStyleCnt="7">
        <dgm:presLayoutVars>
          <dgm:bulletEnabled val="1"/>
        </dgm:presLayoutVars>
      </dgm:prSet>
      <dgm:spPr/>
    </dgm:pt>
    <dgm:pt modelId="{3D9244B7-4EA4-4F25-8356-D36867FF046D}" type="pres">
      <dgm:prSet presAssocID="{EA4729F8-8513-4B48-8810-743BC0D01714}" presName="sp" presStyleCnt="0"/>
      <dgm:spPr/>
    </dgm:pt>
    <dgm:pt modelId="{4C1F2FCF-1B8F-4C9B-BED4-FE0B56E28D3F}" type="pres">
      <dgm:prSet presAssocID="{CC3F97BD-7A67-4698-B8B0-D72CAFC5492E}" presName="linNode" presStyleCnt="0"/>
      <dgm:spPr/>
    </dgm:pt>
    <dgm:pt modelId="{E2AC45D2-BF80-471D-A761-A3164D3731AD}" type="pres">
      <dgm:prSet presAssocID="{CC3F97BD-7A67-4698-B8B0-D72CAFC5492E}" presName="parentText" presStyleLbl="node1" presStyleIdx="7" presStyleCnt="9">
        <dgm:presLayoutVars>
          <dgm:chMax val="1"/>
          <dgm:bulletEnabled val="1"/>
        </dgm:presLayoutVars>
      </dgm:prSet>
      <dgm:spPr/>
    </dgm:pt>
    <dgm:pt modelId="{A9FB2A7D-D01A-4014-952D-4FE5C9C5193A}" type="pres">
      <dgm:prSet presAssocID="{27E218B3-BC1B-4724-BCF3-6C8415982DFF}" presName="sp" presStyleCnt="0"/>
      <dgm:spPr/>
    </dgm:pt>
    <dgm:pt modelId="{B2A88AE1-7005-4CDD-A831-041B1EB52F5F}" type="pres">
      <dgm:prSet presAssocID="{E8EF2308-53AE-4092-8E32-040FEF3686F3}" presName="linNode" presStyleCnt="0"/>
      <dgm:spPr/>
    </dgm:pt>
    <dgm:pt modelId="{68AD44D5-D966-4201-B66F-4385801F5AF6}" type="pres">
      <dgm:prSet presAssocID="{E8EF2308-53AE-4092-8E32-040FEF3686F3}" presName="parentText" presStyleLbl="node1" presStyleIdx="8" presStyleCnt="9">
        <dgm:presLayoutVars>
          <dgm:chMax val="1"/>
          <dgm:bulletEnabled val="1"/>
        </dgm:presLayoutVars>
      </dgm:prSet>
      <dgm:spPr/>
    </dgm:pt>
  </dgm:ptLst>
  <dgm:cxnLst>
    <dgm:cxn modelId="{E4F2E801-4BB2-4BE7-BA3E-67967B68BAB2}" srcId="{D15451AB-BDA0-4ADC-A5F2-0DE42561DEE1}" destId="{9EA8D6F2-AB4B-4212-AA31-06A902269366}" srcOrd="0" destOrd="0" parTransId="{A0BB34FE-E133-4C4E-A4AB-86BD743FD5CC}" sibTransId="{D8E0AA55-D660-4913-B171-80285B802C3E}"/>
    <dgm:cxn modelId="{EAC74E07-1DC9-46F0-9ADB-02A6C8F4DF90}" srcId="{924CBFB2-2FEF-4664-96D0-8D615393B384}" destId="{D9A698CE-1BEF-4172-9A7A-86467F75C437}" srcOrd="0" destOrd="0" parTransId="{D073F6F3-9748-43F8-A8D5-EC69E02A0D49}" sibTransId="{F5EE32C0-84DC-4B01-8C69-91070A3D0E18}"/>
    <dgm:cxn modelId="{DFDCE207-2641-45D6-A3E5-E99BC57362A3}" type="presOf" srcId="{D9A06A25-5967-4831-94C5-58C21C5D4696}" destId="{2E625839-B185-4F6B-815F-F8A2F2B757A2}" srcOrd="0" destOrd="0" presId="urn:microsoft.com/office/officeart/2005/8/layout/vList5"/>
    <dgm:cxn modelId="{EB779E0D-F654-40FA-A2A7-FF572C803C11}" srcId="{D9A06A25-5967-4831-94C5-58C21C5D4696}" destId="{1314A13C-FD59-41F6-8557-7CE4A089FD8C}" srcOrd="0" destOrd="0" parTransId="{E1DF96C4-2F8E-4AEA-9A78-12BED312EB98}" sibTransId="{0E949797-E775-4C0B-8A00-BE5262BD099D}"/>
    <dgm:cxn modelId="{3A82D40F-5924-4F51-9A5D-D67D1FCB3484}" srcId="{1819EB60-3354-41D4-A08B-A5F9A18D54D1}" destId="{924CBFB2-2FEF-4664-96D0-8D615393B384}" srcOrd="0" destOrd="0" parTransId="{DDB69E3B-4BA0-4F3F-99F3-BF163BBA3F18}" sibTransId="{E13E3F52-2AC1-4663-BF15-729E02F2421D}"/>
    <dgm:cxn modelId="{996C4010-333D-4E43-9516-D618AF0911F9}" type="presOf" srcId="{1A267B56-5366-4DA5-B0B0-CB6653CB59BC}" destId="{D32E6872-E80C-4252-B51F-6F11E32CBE12}" srcOrd="0" destOrd="0" presId="urn:microsoft.com/office/officeart/2005/8/layout/vList5"/>
    <dgm:cxn modelId="{BE75311D-9ADC-48D7-94E9-37A6C36308D4}" type="presOf" srcId="{1819EB60-3354-41D4-A08B-A5F9A18D54D1}" destId="{3D7C659C-3E2C-427F-90AF-6E3BEB7A0B21}" srcOrd="0" destOrd="0" presId="urn:microsoft.com/office/officeart/2005/8/layout/vList5"/>
    <dgm:cxn modelId="{4EBD9A33-7004-4D4F-A54E-8E90B7FAD179}" srcId="{8C1B27CE-0DC2-4C32-B8B9-D7C3184139C0}" destId="{FB075B95-578F-4EB1-9C78-5E59D0F9014B}" srcOrd="0" destOrd="0" parTransId="{CA198862-1D11-4ED0-B7DF-F42EC60494DE}" sibTransId="{3B2093EB-B6B2-4683-AB5B-265FCA8EE274}"/>
    <dgm:cxn modelId="{B8AE473C-E4B7-43CB-80FB-D79B4A69A934}" srcId="{F1E0CF13-2D32-4459-8CAA-8B80D17C36E8}" destId="{9F324D93-3DF5-4381-811E-329AE439635E}" srcOrd="0" destOrd="0" parTransId="{47AF5A9C-18A9-4C12-9AFD-7CB52BDF9D64}" sibTransId="{3E90307C-F301-48EB-B75D-10C6F86473B7}"/>
    <dgm:cxn modelId="{5BE9665B-0BFA-48C0-BCCC-6ED03612591C}" type="presOf" srcId="{D15451AB-BDA0-4ADC-A5F2-0DE42561DEE1}" destId="{FF344502-6A1E-4B77-8F8A-61474992E579}" srcOrd="0" destOrd="0" presId="urn:microsoft.com/office/officeart/2005/8/layout/vList5"/>
    <dgm:cxn modelId="{49AFE242-0DAC-4DDC-8F96-19DBB194DF71}" type="presOf" srcId="{1314A13C-FD59-41F6-8557-7CE4A089FD8C}" destId="{B5D684A7-0EE3-41D2-ACDC-FE7BDED3818B}" srcOrd="0" destOrd="0" presId="urn:microsoft.com/office/officeart/2005/8/layout/vList5"/>
    <dgm:cxn modelId="{0FA55E4A-97BE-49A5-A61D-38ADD3213F0B}" srcId="{1A267B56-5366-4DA5-B0B0-CB6653CB59BC}" destId="{EDFD9339-44F2-4138-84AC-C3CB922FE058}" srcOrd="0" destOrd="0" parTransId="{1254C800-EE17-4B4D-8F16-1C9D36EA80B5}" sibTransId="{AB66CE04-B216-4753-99BB-0E33807611B6}"/>
    <dgm:cxn modelId="{81A7B26B-2E20-4A7B-B8D7-4DA3A6F602D6}" type="presOf" srcId="{F1E0CF13-2D32-4459-8CAA-8B80D17C36E8}" destId="{7066F003-E3A9-42E1-B3CE-9FB0F6688470}" srcOrd="0" destOrd="0" presId="urn:microsoft.com/office/officeart/2005/8/layout/vList5"/>
    <dgm:cxn modelId="{C9073D50-4364-48A5-8CB7-F8559EC1CA56}" type="presOf" srcId="{E8EF2308-53AE-4092-8E32-040FEF3686F3}" destId="{68AD44D5-D966-4201-B66F-4385801F5AF6}" srcOrd="0" destOrd="0" presId="urn:microsoft.com/office/officeart/2005/8/layout/vList5"/>
    <dgm:cxn modelId="{63511D55-24D6-4FB0-83D5-F0D35ED1849F}" type="presOf" srcId="{CC3F97BD-7A67-4698-B8B0-D72CAFC5492E}" destId="{E2AC45D2-BF80-471D-A761-A3164D3731AD}" srcOrd="0" destOrd="0" presId="urn:microsoft.com/office/officeart/2005/8/layout/vList5"/>
    <dgm:cxn modelId="{AD01FC56-D8A3-4C8C-9B36-A5D235374B36}" type="presOf" srcId="{D9A698CE-1BEF-4172-9A7A-86467F75C437}" destId="{5E43CCD6-706B-4E5C-B63A-DDCEFC0DCA3D}" srcOrd="0" destOrd="0" presId="urn:microsoft.com/office/officeart/2005/8/layout/vList5"/>
    <dgm:cxn modelId="{48E6F47B-9ADA-4AD6-AC10-3AD964DD5F77}" type="presOf" srcId="{8C1B27CE-0DC2-4C32-B8B9-D7C3184139C0}" destId="{9E6F2EDB-5959-4E4D-A9B3-F352B842537C}" srcOrd="0" destOrd="0" presId="urn:microsoft.com/office/officeart/2005/8/layout/vList5"/>
    <dgm:cxn modelId="{5BFF9C87-AAF9-4E93-BA74-32F31A1BB61A}" srcId="{1819EB60-3354-41D4-A08B-A5F9A18D54D1}" destId="{D9A06A25-5967-4831-94C5-58C21C5D4696}" srcOrd="3" destOrd="0" parTransId="{F2E0171F-A3C8-4317-A395-909ADEE0D291}" sibTransId="{FDB92A9A-4263-47C7-BE1E-96F756068356}"/>
    <dgm:cxn modelId="{C91F6888-1780-45FC-B759-3A6191E39511}" srcId="{1819EB60-3354-41D4-A08B-A5F9A18D54D1}" destId="{1A267B56-5366-4DA5-B0B0-CB6653CB59BC}" srcOrd="2" destOrd="0" parTransId="{159AE10C-1806-40C8-A563-0DF72BABDCF0}" sibTransId="{F917AE9A-3577-4B4F-9A84-5E6D647C8951}"/>
    <dgm:cxn modelId="{4ED6A798-7CC4-4C7F-BF24-1F9AAEB42CFB}" type="presOf" srcId="{9EA8D6F2-AB4B-4212-AA31-06A902269366}" destId="{4E505E65-6567-4714-B057-063983422913}" srcOrd="0" destOrd="0" presId="urn:microsoft.com/office/officeart/2005/8/layout/vList5"/>
    <dgm:cxn modelId="{9E5C339B-A787-47ED-9DF2-A8BDEABC2FDB}" type="presOf" srcId="{62F1B124-9E09-4042-820B-9A0B763646BC}" destId="{05D62FA9-1486-4DEF-BCDF-96288983FED2}" srcOrd="0" destOrd="0" presId="urn:microsoft.com/office/officeart/2005/8/layout/vList5"/>
    <dgm:cxn modelId="{C02BFCA5-6D57-4E00-9C83-4486BBC9656E}" srcId="{1819EB60-3354-41D4-A08B-A5F9A18D54D1}" destId="{8C1B27CE-0DC2-4C32-B8B9-D7C3184139C0}" srcOrd="5" destOrd="0" parTransId="{3633A315-921E-49B6-A674-558608DD178A}" sibTransId="{DDB0DDD8-9DC8-4424-AED2-5D4BCBA6B591}"/>
    <dgm:cxn modelId="{6D18DAA7-4A1B-49FC-BFD9-1C90CA7547EE}" type="presOf" srcId="{337D5279-3FC1-4BF5-9DCC-0F2B1183E589}" destId="{2E35C3B4-3D1F-424C-872C-9BA96839C2CD}" srcOrd="0" destOrd="0" presId="urn:microsoft.com/office/officeart/2005/8/layout/vList5"/>
    <dgm:cxn modelId="{88062CB2-BEAA-48F0-A009-09B4C0818BCF}" srcId="{1819EB60-3354-41D4-A08B-A5F9A18D54D1}" destId="{CC3F97BD-7A67-4698-B8B0-D72CAFC5492E}" srcOrd="7" destOrd="0" parTransId="{4E225769-30E7-469A-9BF2-113BBF4C31AF}" sibTransId="{27E218B3-BC1B-4724-BCF3-6C8415982DFF}"/>
    <dgm:cxn modelId="{F66351B2-34C5-44CA-9712-133954D7DC85}" srcId="{1819EB60-3354-41D4-A08B-A5F9A18D54D1}" destId="{D15451AB-BDA0-4ADC-A5F2-0DE42561DEE1}" srcOrd="1" destOrd="0" parTransId="{407F2430-969A-4589-A3FE-A3C4BD3CADE1}" sibTransId="{F6655626-C7B0-46E8-A406-24CDFEF41C35}"/>
    <dgm:cxn modelId="{37CB17B6-E249-4BBB-9552-CA62DC184B37}" type="presOf" srcId="{EDFD9339-44F2-4138-84AC-C3CB922FE058}" destId="{CF6C03F5-D9BC-4A69-9148-8790164C5140}" srcOrd="0" destOrd="0" presId="urn:microsoft.com/office/officeart/2005/8/layout/vList5"/>
    <dgm:cxn modelId="{9B3BCFDA-3187-4734-BFC4-158E3907048F}" srcId="{1819EB60-3354-41D4-A08B-A5F9A18D54D1}" destId="{E8EF2308-53AE-4092-8E32-040FEF3686F3}" srcOrd="8" destOrd="0" parTransId="{BE5F917B-8017-41BE-8476-63333F6F68E4}" sibTransId="{DB78A655-1B20-4DAE-91F3-E28BE78927F4}"/>
    <dgm:cxn modelId="{E6A323E0-0A53-4069-8D79-53DC5B6F206B}" type="presOf" srcId="{924CBFB2-2FEF-4664-96D0-8D615393B384}" destId="{ABEDDE01-1310-42DC-B508-0CC7B01B81B6}" srcOrd="0" destOrd="0" presId="urn:microsoft.com/office/officeart/2005/8/layout/vList5"/>
    <dgm:cxn modelId="{3DCB1BE5-E4D3-495C-A3B1-2DBE6B87F645}" srcId="{1819EB60-3354-41D4-A08B-A5F9A18D54D1}" destId="{F1E0CF13-2D32-4459-8CAA-8B80D17C36E8}" srcOrd="6" destOrd="0" parTransId="{2A666119-A361-488D-B203-AF625B8061B4}" sibTransId="{EA4729F8-8513-4B48-8810-743BC0D01714}"/>
    <dgm:cxn modelId="{50DC82ED-0B0B-4528-8B6D-C73D99EFF715}" srcId="{1819EB60-3354-41D4-A08B-A5F9A18D54D1}" destId="{62F1B124-9E09-4042-820B-9A0B763646BC}" srcOrd="4" destOrd="0" parTransId="{6D963E32-76CB-4824-83AB-FE78C2020B54}" sibTransId="{9A85E327-7818-43CB-A798-5491558B829E}"/>
    <dgm:cxn modelId="{31B26AEF-EFED-4F2D-A9FF-726A4428D0A9}" type="presOf" srcId="{9F324D93-3DF5-4381-811E-329AE439635E}" destId="{723778F0-9F8A-4695-B2A0-863A18E5ACC4}" srcOrd="0" destOrd="0" presId="urn:microsoft.com/office/officeart/2005/8/layout/vList5"/>
    <dgm:cxn modelId="{242657F3-BAF3-410F-937B-3D7CDBB152F6}" type="presOf" srcId="{FB075B95-578F-4EB1-9C78-5E59D0F9014B}" destId="{A4118650-44E0-42F9-9BF0-DB7EA5206D43}" srcOrd="0" destOrd="0" presId="urn:microsoft.com/office/officeart/2005/8/layout/vList5"/>
    <dgm:cxn modelId="{31D5BFF7-B863-4E8A-9769-55C2841B8969}" srcId="{62F1B124-9E09-4042-820B-9A0B763646BC}" destId="{337D5279-3FC1-4BF5-9DCC-0F2B1183E589}" srcOrd="0" destOrd="0" parTransId="{A4208D8C-6308-4312-BFC1-D32B3EACA8AE}" sibTransId="{034B9723-2ED0-456A-91FD-2BDC8AD4311A}"/>
    <dgm:cxn modelId="{9C48DC9F-A651-4E96-AD99-D9852C6CFDE6}" type="presParOf" srcId="{3D7C659C-3E2C-427F-90AF-6E3BEB7A0B21}" destId="{03F087C4-9AD9-42D5-A45E-7F31DBC8E83A}" srcOrd="0" destOrd="0" presId="urn:microsoft.com/office/officeart/2005/8/layout/vList5"/>
    <dgm:cxn modelId="{33BAFDC8-9170-4A6A-B390-085A4E144721}" type="presParOf" srcId="{03F087C4-9AD9-42D5-A45E-7F31DBC8E83A}" destId="{ABEDDE01-1310-42DC-B508-0CC7B01B81B6}" srcOrd="0" destOrd="0" presId="urn:microsoft.com/office/officeart/2005/8/layout/vList5"/>
    <dgm:cxn modelId="{B1240CAC-7F2B-4F4E-AE1E-6EAD7C952871}" type="presParOf" srcId="{03F087C4-9AD9-42D5-A45E-7F31DBC8E83A}" destId="{5E43CCD6-706B-4E5C-B63A-DDCEFC0DCA3D}" srcOrd="1" destOrd="0" presId="urn:microsoft.com/office/officeart/2005/8/layout/vList5"/>
    <dgm:cxn modelId="{11DF9DA9-4C9F-42FD-9C13-5C6B918526D1}" type="presParOf" srcId="{3D7C659C-3E2C-427F-90AF-6E3BEB7A0B21}" destId="{DF09FA09-6B4D-4A20-8DFE-7987368BCE06}" srcOrd="1" destOrd="0" presId="urn:microsoft.com/office/officeart/2005/8/layout/vList5"/>
    <dgm:cxn modelId="{76AF5362-D77F-46DE-99D3-C1A07ED05202}" type="presParOf" srcId="{3D7C659C-3E2C-427F-90AF-6E3BEB7A0B21}" destId="{9BD714CF-2135-4E14-B91C-D835D8EE889E}" srcOrd="2" destOrd="0" presId="urn:microsoft.com/office/officeart/2005/8/layout/vList5"/>
    <dgm:cxn modelId="{9646251E-3342-4EFF-84CA-4DDEF17B4441}" type="presParOf" srcId="{9BD714CF-2135-4E14-B91C-D835D8EE889E}" destId="{FF344502-6A1E-4B77-8F8A-61474992E579}" srcOrd="0" destOrd="0" presId="urn:microsoft.com/office/officeart/2005/8/layout/vList5"/>
    <dgm:cxn modelId="{8253A8DD-286B-45AD-82CB-93415AEB86A7}" type="presParOf" srcId="{9BD714CF-2135-4E14-B91C-D835D8EE889E}" destId="{4E505E65-6567-4714-B057-063983422913}" srcOrd="1" destOrd="0" presId="urn:microsoft.com/office/officeart/2005/8/layout/vList5"/>
    <dgm:cxn modelId="{55BDAA45-3CCE-478B-9E10-A547FB046C18}" type="presParOf" srcId="{3D7C659C-3E2C-427F-90AF-6E3BEB7A0B21}" destId="{6217DF62-BB6D-4721-A242-A24673DDBED6}" srcOrd="3" destOrd="0" presId="urn:microsoft.com/office/officeart/2005/8/layout/vList5"/>
    <dgm:cxn modelId="{51429C26-A793-447B-AA58-B5E53F33B80D}" type="presParOf" srcId="{3D7C659C-3E2C-427F-90AF-6E3BEB7A0B21}" destId="{85BB0D32-257A-48E3-9F6B-0931F38A3FF5}" srcOrd="4" destOrd="0" presId="urn:microsoft.com/office/officeart/2005/8/layout/vList5"/>
    <dgm:cxn modelId="{1B9CCFCE-6E03-4245-B20E-8C97C8A0F46E}" type="presParOf" srcId="{85BB0D32-257A-48E3-9F6B-0931F38A3FF5}" destId="{D32E6872-E80C-4252-B51F-6F11E32CBE12}" srcOrd="0" destOrd="0" presId="urn:microsoft.com/office/officeart/2005/8/layout/vList5"/>
    <dgm:cxn modelId="{7C451E65-0BDF-402C-B193-BF009F142362}" type="presParOf" srcId="{85BB0D32-257A-48E3-9F6B-0931F38A3FF5}" destId="{CF6C03F5-D9BC-4A69-9148-8790164C5140}" srcOrd="1" destOrd="0" presId="urn:microsoft.com/office/officeart/2005/8/layout/vList5"/>
    <dgm:cxn modelId="{024238DD-EB2F-4027-BFEB-97B69AB89614}" type="presParOf" srcId="{3D7C659C-3E2C-427F-90AF-6E3BEB7A0B21}" destId="{1AF82D98-091E-4A99-B024-0239482B20D4}" srcOrd="5" destOrd="0" presId="urn:microsoft.com/office/officeart/2005/8/layout/vList5"/>
    <dgm:cxn modelId="{D1877C5C-4C3E-42B9-A03F-5C3A307E5606}" type="presParOf" srcId="{3D7C659C-3E2C-427F-90AF-6E3BEB7A0B21}" destId="{9D0E87A6-E089-48BF-9358-35B00AC4C922}" srcOrd="6" destOrd="0" presId="urn:microsoft.com/office/officeart/2005/8/layout/vList5"/>
    <dgm:cxn modelId="{698C700B-A7C9-4D6E-9325-77846750F627}" type="presParOf" srcId="{9D0E87A6-E089-48BF-9358-35B00AC4C922}" destId="{2E625839-B185-4F6B-815F-F8A2F2B757A2}" srcOrd="0" destOrd="0" presId="urn:microsoft.com/office/officeart/2005/8/layout/vList5"/>
    <dgm:cxn modelId="{D7664185-8D20-424B-96FE-1712C0DF0A9D}" type="presParOf" srcId="{9D0E87A6-E089-48BF-9358-35B00AC4C922}" destId="{B5D684A7-0EE3-41D2-ACDC-FE7BDED3818B}" srcOrd="1" destOrd="0" presId="urn:microsoft.com/office/officeart/2005/8/layout/vList5"/>
    <dgm:cxn modelId="{4B414336-6C67-4ED9-AF73-6A9FE5EDAA4F}" type="presParOf" srcId="{3D7C659C-3E2C-427F-90AF-6E3BEB7A0B21}" destId="{FE798CF0-0A57-491D-8287-4984A0842FC3}" srcOrd="7" destOrd="0" presId="urn:microsoft.com/office/officeart/2005/8/layout/vList5"/>
    <dgm:cxn modelId="{BA7D83DE-0E60-4751-B424-630E9CB068DB}" type="presParOf" srcId="{3D7C659C-3E2C-427F-90AF-6E3BEB7A0B21}" destId="{2A470934-7432-4BDE-8A88-A624E6D7797B}" srcOrd="8" destOrd="0" presId="urn:microsoft.com/office/officeart/2005/8/layout/vList5"/>
    <dgm:cxn modelId="{3C9E365C-1C83-4114-A38A-C38B1DEA8A25}" type="presParOf" srcId="{2A470934-7432-4BDE-8A88-A624E6D7797B}" destId="{05D62FA9-1486-4DEF-BCDF-96288983FED2}" srcOrd="0" destOrd="0" presId="urn:microsoft.com/office/officeart/2005/8/layout/vList5"/>
    <dgm:cxn modelId="{143CA062-9212-4924-BC6F-3B8DC989E3E2}" type="presParOf" srcId="{2A470934-7432-4BDE-8A88-A624E6D7797B}" destId="{2E35C3B4-3D1F-424C-872C-9BA96839C2CD}" srcOrd="1" destOrd="0" presId="urn:microsoft.com/office/officeart/2005/8/layout/vList5"/>
    <dgm:cxn modelId="{6C1090AD-BF4F-46EF-A9CD-C5FE0AE9B051}" type="presParOf" srcId="{3D7C659C-3E2C-427F-90AF-6E3BEB7A0B21}" destId="{4E1B1EC5-1A90-469F-8BE0-D88DB7301FAA}" srcOrd="9" destOrd="0" presId="urn:microsoft.com/office/officeart/2005/8/layout/vList5"/>
    <dgm:cxn modelId="{ED0C9E5A-CC63-4621-AB6D-6DD252652B46}" type="presParOf" srcId="{3D7C659C-3E2C-427F-90AF-6E3BEB7A0B21}" destId="{0FBFA2B7-1505-49B0-A1E8-BE5FA22A0CBF}" srcOrd="10" destOrd="0" presId="urn:microsoft.com/office/officeart/2005/8/layout/vList5"/>
    <dgm:cxn modelId="{4819FBF9-AD26-444C-AD32-860B45AA2033}" type="presParOf" srcId="{0FBFA2B7-1505-49B0-A1E8-BE5FA22A0CBF}" destId="{9E6F2EDB-5959-4E4D-A9B3-F352B842537C}" srcOrd="0" destOrd="0" presId="urn:microsoft.com/office/officeart/2005/8/layout/vList5"/>
    <dgm:cxn modelId="{D6FD341E-1FAD-4A21-AEA2-F0E285F939FF}" type="presParOf" srcId="{0FBFA2B7-1505-49B0-A1E8-BE5FA22A0CBF}" destId="{A4118650-44E0-42F9-9BF0-DB7EA5206D43}" srcOrd="1" destOrd="0" presId="urn:microsoft.com/office/officeart/2005/8/layout/vList5"/>
    <dgm:cxn modelId="{2F9DA7D7-9D90-4E99-BBAD-6DBA3CC8A4DB}" type="presParOf" srcId="{3D7C659C-3E2C-427F-90AF-6E3BEB7A0B21}" destId="{1BBFCFB4-C42B-4ADA-9DD8-4AF4710F866D}" srcOrd="11" destOrd="0" presId="urn:microsoft.com/office/officeart/2005/8/layout/vList5"/>
    <dgm:cxn modelId="{C39DB2B6-7B49-4F60-98DB-552EE1FB7E1F}" type="presParOf" srcId="{3D7C659C-3E2C-427F-90AF-6E3BEB7A0B21}" destId="{6224D537-9509-46F5-B85B-CB0C74A2FEC8}" srcOrd="12" destOrd="0" presId="urn:microsoft.com/office/officeart/2005/8/layout/vList5"/>
    <dgm:cxn modelId="{EBAC82E8-D215-4BAF-857D-59BB4EE9C08C}" type="presParOf" srcId="{6224D537-9509-46F5-B85B-CB0C74A2FEC8}" destId="{7066F003-E3A9-42E1-B3CE-9FB0F6688470}" srcOrd="0" destOrd="0" presId="urn:microsoft.com/office/officeart/2005/8/layout/vList5"/>
    <dgm:cxn modelId="{C86BF1FE-9CAA-4894-8C69-522008A38D46}" type="presParOf" srcId="{6224D537-9509-46F5-B85B-CB0C74A2FEC8}" destId="{723778F0-9F8A-4695-B2A0-863A18E5ACC4}" srcOrd="1" destOrd="0" presId="urn:microsoft.com/office/officeart/2005/8/layout/vList5"/>
    <dgm:cxn modelId="{8BF4C6A3-1851-4F72-A379-BD132D950AEF}" type="presParOf" srcId="{3D7C659C-3E2C-427F-90AF-6E3BEB7A0B21}" destId="{3D9244B7-4EA4-4F25-8356-D36867FF046D}" srcOrd="13" destOrd="0" presId="urn:microsoft.com/office/officeart/2005/8/layout/vList5"/>
    <dgm:cxn modelId="{2AD9C6D7-4E91-4E51-B14E-418A9230063E}" type="presParOf" srcId="{3D7C659C-3E2C-427F-90AF-6E3BEB7A0B21}" destId="{4C1F2FCF-1B8F-4C9B-BED4-FE0B56E28D3F}" srcOrd="14" destOrd="0" presId="urn:microsoft.com/office/officeart/2005/8/layout/vList5"/>
    <dgm:cxn modelId="{7D3FB975-4A50-46A6-9CFC-F95FC86A654C}" type="presParOf" srcId="{4C1F2FCF-1B8F-4C9B-BED4-FE0B56E28D3F}" destId="{E2AC45D2-BF80-471D-A761-A3164D3731AD}" srcOrd="0" destOrd="0" presId="urn:microsoft.com/office/officeart/2005/8/layout/vList5"/>
    <dgm:cxn modelId="{D178A9C7-F9BB-476F-B46C-9EC6925AED7F}" type="presParOf" srcId="{3D7C659C-3E2C-427F-90AF-6E3BEB7A0B21}" destId="{A9FB2A7D-D01A-4014-952D-4FE5C9C5193A}" srcOrd="15" destOrd="0" presId="urn:microsoft.com/office/officeart/2005/8/layout/vList5"/>
    <dgm:cxn modelId="{25B02719-30C4-4BD7-8F8D-A46E315C6C77}" type="presParOf" srcId="{3D7C659C-3E2C-427F-90AF-6E3BEB7A0B21}" destId="{B2A88AE1-7005-4CDD-A831-041B1EB52F5F}" srcOrd="16" destOrd="0" presId="urn:microsoft.com/office/officeart/2005/8/layout/vList5"/>
    <dgm:cxn modelId="{54BAD943-3B4C-4DEA-B98D-A3C7F81B5D26}" type="presParOf" srcId="{B2A88AE1-7005-4CDD-A831-041B1EB52F5F}" destId="{68AD44D5-D966-4201-B66F-4385801F5AF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25879-F1D7-4F50-B1BA-AAEC6D2C0D53}">
      <dsp:nvSpPr>
        <dsp:cNvPr id="0" name=""/>
        <dsp:cNvSpPr/>
      </dsp:nvSpPr>
      <dsp:spPr>
        <a:xfrm>
          <a:off x="0" y="50229"/>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Let's assume that an airline company who collects the month wise data of the delay , cancelled and on time flights. And the company wants to built an end-to-end data pipeline on azure cloud to find the following insights.</a:t>
          </a:r>
        </a:p>
      </dsp:txBody>
      <dsp:txXfrm>
        <a:off x="64425" y="114654"/>
        <a:ext cx="10386750" cy="1190909"/>
      </dsp:txXfrm>
    </dsp:sp>
    <dsp:sp modelId="{DC4879B7-3EDB-483F-8EDC-5F6407A0C224}">
      <dsp:nvSpPr>
        <dsp:cNvPr id="0" name=""/>
        <dsp:cNvSpPr/>
      </dsp:nvSpPr>
      <dsp:spPr>
        <a:xfrm>
          <a:off x="0" y="1369989"/>
          <a:ext cx="10515600" cy="293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a:t>Total number of flights delayed for different time periods</a:t>
          </a:r>
          <a:endParaRPr lang="en-US" sz="1900" kern="1200"/>
        </a:p>
        <a:p>
          <a:pPr marL="171450" lvl="1" indent="-171450" algn="l" defTabSz="844550">
            <a:lnSpc>
              <a:spcPct val="90000"/>
            </a:lnSpc>
            <a:spcBef>
              <a:spcPct val="0"/>
            </a:spcBef>
            <a:spcAft>
              <a:spcPct val="20000"/>
            </a:spcAft>
            <a:buChar char="•"/>
          </a:pPr>
          <a:r>
            <a:rPr lang="en-IN" sz="1900" kern="1200"/>
            <a:t>Total number of flights cancelled for different time periods</a:t>
          </a:r>
          <a:endParaRPr lang="en-US" sz="1900" kern="1200"/>
        </a:p>
        <a:p>
          <a:pPr marL="171450" lvl="1" indent="-171450" algn="l" defTabSz="844550">
            <a:lnSpc>
              <a:spcPct val="90000"/>
            </a:lnSpc>
            <a:spcBef>
              <a:spcPct val="0"/>
            </a:spcBef>
            <a:spcAft>
              <a:spcPct val="20000"/>
            </a:spcAft>
            <a:buChar char="•"/>
          </a:pPr>
          <a:r>
            <a:rPr lang="en-IN" sz="1900" kern="1200"/>
            <a:t>Total number of flights on-time for different time periods</a:t>
          </a:r>
          <a:endParaRPr lang="en-US" sz="1900" kern="1200"/>
        </a:p>
        <a:p>
          <a:pPr marL="171450" lvl="1" indent="-171450" algn="l" defTabSz="844550">
            <a:lnSpc>
              <a:spcPct val="90000"/>
            </a:lnSpc>
            <a:spcBef>
              <a:spcPct val="0"/>
            </a:spcBef>
            <a:spcAft>
              <a:spcPct val="20000"/>
            </a:spcAft>
            <a:buChar char="•"/>
          </a:pPr>
          <a:r>
            <a:rPr lang="en-IN" sz="1900" kern="1200"/>
            <a:t>Visualization of delayed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cancelled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on-time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average departure delay by month</a:t>
          </a:r>
          <a:endParaRPr lang="en-US" sz="1900" kern="1200"/>
        </a:p>
        <a:p>
          <a:pPr marL="171450" lvl="1" indent="-171450" algn="l" defTabSz="844550">
            <a:lnSpc>
              <a:spcPct val="90000"/>
            </a:lnSpc>
            <a:spcBef>
              <a:spcPct val="0"/>
            </a:spcBef>
            <a:spcAft>
              <a:spcPct val="20000"/>
            </a:spcAft>
            <a:buChar char="•"/>
          </a:pPr>
          <a:r>
            <a:rPr lang="en-IN" sz="1900" kern="1200"/>
            <a:t>Visualization of average departure delay by year</a:t>
          </a:r>
          <a:endParaRPr lang="en-US" sz="1900" kern="1200"/>
        </a:p>
        <a:p>
          <a:pPr marL="171450" lvl="1" indent="-171450" algn="l" defTabSz="844550">
            <a:lnSpc>
              <a:spcPct val="90000"/>
            </a:lnSpc>
            <a:spcBef>
              <a:spcPct val="0"/>
            </a:spcBef>
            <a:spcAft>
              <a:spcPct val="20000"/>
            </a:spcAft>
            <a:buChar char="•"/>
          </a:pPr>
          <a:r>
            <a:rPr lang="en-IN" sz="1900" kern="1200"/>
            <a:t>Any other significant insights from the data</a:t>
          </a:r>
          <a:endParaRPr lang="en-US" sz="1900" kern="1200"/>
        </a:p>
      </dsp:txBody>
      <dsp:txXfrm>
        <a:off x="0" y="1369989"/>
        <a:ext cx="10515600" cy="293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D5ABA-5BA2-486B-9929-FF9AC0F5CD40}">
      <dsp:nvSpPr>
        <dsp:cNvPr id="0" name=""/>
        <dsp:cNvSpPr/>
      </dsp:nvSpPr>
      <dsp:spPr>
        <a:xfrm>
          <a:off x="82613"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CCF53-6444-42FD-9AFD-59E000A3B2F0}">
      <dsp:nvSpPr>
        <dsp:cNvPr id="0" name=""/>
        <dsp:cNvSpPr/>
      </dsp:nvSpPr>
      <dsp:spPr>
        <a:xfrm>
          <a:off x="271034" y="79194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99471-8BE3-4E18-AF4E-87F7DD391A74}">
      <dsp:nvSpPr>
        <dsp:cNvPr id="0" name=""/>
        <dsp:cNvSpPr/>
      </dsp:nvSpPr>
      <dsp:spPr>
        <a:xfrm>
          <a:off x="1172126"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First, we will need a key and address to that shop </a:t>
          </a:r>
        </a:p>
      </dsp:txBody>
      <dsp:txXfrm>
        <a:off x="1172126" y="584468"/>
        <a:ext cx="2114937" cy="897246"/>
      </dsp:txXfrm>
    </dsp:sp>
    <dsp:sp modelId="{5ACD66F7-F4C5-4747-A332-43A8FAAF55C1}">
      <dsp:nvSpPr>
        <dsp:cNvPr id="0" name=""/>
        <dsp:cNvSpPr/>
      </dsp:nvSpPr>
      <dsp:spPr>
        <a:xfrm>
          <a:off x="3655575"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F6C3B-802A-404B-9BFB-C8C54883235B}">
      <dsp:nvSpPr>
        <dsp:cNvPr id="0" name=""/>
        <dsp:cNvSpPr/>
      </dsp:nvSpPr>
      <dsp:spPr>
        <a:xfrm>
          <a:off x="3843996" y="77289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9ADFC-11F6-4030-968F-96321594EB7E}">
      <dsp:nvSpPr>
        <dsp:cNvPr id="0" name=""/>
        <dsp:cNvSpPr/>
      </dsp:nvSpPr>
      <dsp:spPr>
        <a:xfrm>
          <a:off x="4745088"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The disassembly information of the cabinet</a:t>
          </a:r>
        </a:p>
      </dsp:txBody>
      <dsp:txXfrm>
        <a:off x="4745088" y="584468"/>
        <a:ext cx="2114937" cy="897246"/>
      </dsp:txXfrm>
    </dsp:sp>
    <dsp:sp modelId="{DAAABB46-241B-42AE-AA96-EBEEDFC5B8A9}">
      <dsp:nvSpPr>
        <dsp:cNvPr id="0" name=""/>
        <dsp:cNvSpPr/>
      </dsp:nvSpPr>
      <dsp:spPr>
        <a:xfrm>
          <a:off x="7228536"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DC8D1-0948-4305-A9A4-4777AFE2973B}">
      <dsp:nvSpPr>
        <dsp:cNvPr id="0" name=""/>
        <dsp:cNvSpPr/>
      </dsp:nvSpPr>
      <dsp:spPr>
        <a:xfrm>
          <a:off x="7416958" y="77289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06092-AC77-4A53-AAFF-CAE8E6F0FD20}">
      <dsp:nvSpPr>
        <dsp:cNvPr id="0" name=""/>
        <dsp:cNvSpPr/>
      </dsp:nvSpPr>
      <dsp:spPr>
        <a:xfrm>
          <a:off x="8318049"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Delivery details </a:t>
          </a:r>
        </a:p>
      </dsp:txBody>
      <dsp:txXfrm>
        <a:off x="8318049" y="584468"/>
        <a:ext cx="2114937" cy="897246"/>
      </dsp:txXfrm>
    </dsp:sp>
    <dsp:sp modelId="{993987FE-5D87-4C86-97CE-E36179724FEF}">
      <dsp:nvSpPr>
        <dsp:cNvPr id="0" name=""/>
        <dsp:cNvSpPr/>
      </dsp:nvSpPr>
      <dsp:spPr>
        <a:xfrm>
          <a:off x="82613"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D3264-C46E-4D97-A07E-D4AEA2BA55B3}">
      <dsp:nvSpPr>
        <dsp:cNvPr id="0" name=""/>
        <dsp:cNvSpPr/>
      </dsp:nvSpPr>
      <dsp:spPr>
        <a:xfrm>
          <a:off x="271034" y="227710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74D68-FEB4-4CD5-A6DF-7FC328E98FD2}">
      <dsp:nvSpPr>
        <dsp:cNvPr id="0" name=""/>
        <dsp:cNvSpPr/>
      </dsp:nvSpPr>
      <dsp:spPr>
        <a:xfrm>
          <a:off x="1172126"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The Assembly Info of the cabinet </a:t>
          </a:r>
        </a:p>
      </dsp:txBody>
      <dsp:txXfrm>
        <a:off x="1172126" y="2088682"/>
        <a:ext cx="2114937" cy="897246"/>
      </dsp:txXfrm>
    </dsp:sp>
    <dsp:sp modelId="{F98F1D19-01F4-491F-B7E5-D7FCCB169CAB}">
      <dsp:nvSpPr>
        <dsp:cNvPr id="0" name=""/>
        <dsp:cNvSpPr/>
      </dsp:nvSpPr>
      <dsp:spPr>
        <a:xfrm>
          <a:off x="3655575"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61CBF-FF4D-445D-B144-DEFC39D0671E}">
      <dsp:nvSpPr>
        <dsp:cNvPr id="0" name=""/>
        <dsp:cNvSpPr/>
      </dsp:nvSpPr>
      <dsp:spPr>
        <a:xfrm>
          <a:off x="3843996" y="2277103"/>
          <a:ext cx="520402" cy="52040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1DAFE-261D-49E2-B400-95F1144DDC83}">
      <dsp:nvSpPr>
        <dsp:cNvPr id="0" name=""/>
        <dsp:cNvSpPr/>
      </dsp:nvSpPr>
      <dsp:spPr>
        <a:xfrm>
          <a:off x="4745088"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And finally, the key and address of the home</a:t>
          </a:r>
        </a:p>
      </dsp:txBody>
      <dsp:txXfrm>
        <a:off x="4745088" y="2088682"/>
        <a:ext cx="2114937" cy="897246"/>
      </dsp:txXfrm>
    </dsp:sp>
    <dsp:sp modelId="{9539E181-019F-4677-BA5A-6BA9A033343F}">
      <dsp:nvSpPr>
        <dsp:cNvPr id="0" name=""/>
        <dsp:cNvSpPr/>
      </dsp:nvSpPr>
      <dsp:spPr>
        <a:xfrm>
          <a:off x="7228536"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9056D-2DAF-4CD3-95FA-3DF1A4537457}">
      <dsp:nvSpPr>
        <dsp:cNvPr id="0" name=""/>
        <dsp:cNvSpPr/>
      </dsp:nvSpPr>
      <dsp:spPr>
        <a:xfrm>
          <a:off x="7416958" y="227710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BB6CC-5668-4C42-8DF9-F4E65C205D97}">
      <dsp:nvSpPr>
        <dsp:cNvPr id="0" name=""/>
        <dsp:cNvSpPr/>
      </dsp:nvSpPr>
      <dsp:spPr>
        <a:xfrm>
          <a:off x="8318049"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 delivery man and a delivery manager</a:t>
          </a:r>
        </a:p>
      </dsp:txBody>
      <dsp:txXfrm>
        <a:off x="8318049" y="208868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3CCD6-706B-4E5C-B63A-DDCEFC0DCA3D}">
      <dsp:nvSpPr>
        <dsp:cNvPr id="0" name=""/>
        <dsp:cNvSpPr/>
      </dsp:nvSpPr>
      <dsp:spPr>
        <a:xfrm rot="5400000">
          <a:off x="5250237" y="-2240768"/>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essentially we wanted this csv file to store at some place </a:t>
          </a:r>
          <a:endParaRPr lang="en-US" sz="1600" kern="1200" dirty="0"/>
        </a:p>
      </dsp:txBody>
      <dsp:txXfrm rot="-5400000">
        <a:off x="2934405" y="103624"/>
        <a:ext cx="5188160" cy="527936"/>
      </dsp:txXfrm>
    </dsp:sp>
    <dsp:sp modelId="{ABEDDE01-1310-42DC-B508-0CC7B01B81B6}">
      <dsp:nvSpPr>
        <dsp:cNvPr id="0" name=""/>
        <dsp:cNvSpPr/>
      </dsp:nvSpPr>
      <dsp:spPr>
        <a:xfrm>
          <a:off x="0" y="1931"/>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We will replace the shop with a blop storage and the cabinet with a csv file</a:t>
          </a:r>
          <a:endParaRPr lang="en-US" sz="1600" kern="1200" dirty="0"/>
        </a:p>
      </dsp:txBody>
      <dsp:txXfrm>
        <a:off x="35700" y="37631"/>
        <a:ext cx="2863005" cy="659921"/>
      </dsp:txXfrm>
    </dsp:sp>
    <dsp:sp modelId="{4E505E65-6567-4714-B057-063983422913}">
      <dsp:nvSpPr>
        <dsp:cNvPr id="0" name=""/>
        <dsp:cNvSpPr/>
      </dsp:nvSpPr>
      <dsp:spPr>
        <a:xfrm rot="5400000">
          <a:off x="5250237" y="-1472881"/>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the definition to connectivity to that blop storage and authorization like a key</a:t>
          </a:r>
          <a:endParaRPr lang="en-US" sz="1600" kern="1200" dirty="0"/>
        </a:p>
      </dsp:txBody>
      <dsp:txXfrm rot="-5400000">
        <a:off x="2934405" y="871511"/>
        <a:ext cx="5188160" cy="527936"/>
      </dsp:txXfrm>
    </dsp:sp>
    <dsp:sp modelId="{FF344502-6A1E-4B77-8F8A-61474992E579}">
      <dsp:nvSpPr>
        <dsp:cNvPr id="0" name=""/>
        <dsp:cNvSpPr/>
      </dsp:nvSpPr>
      <dsp:spPr>
        <a:xfrm>
          <a:off x="0" y="769818"/>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key and address with a Linked Service </a:t>
          </a:r>
          <a:endParaRPr lang="en-US" sz="1600" kern="1200"/>
        </a:p>
      </dsp:txBody>
      <dsp:txXfrm>
        <a:off x="35700" y="805518"/>
        <a:ext cx="2863005" cy="659921"/>
      </dsp:txXfrm>
    </dsp:sp>
    <dsp:sp modelId="{CF6C03F5-D9BC-4A69-9148-8790164C5140}">
      <dsp:nvSpPr>
        <dsp:cNvPr id="0" name=""/>
        <dsp:cNvSpPr/>
      </dsp:nvSpPr>
      <dsp:spPr>
        <a:xfrm rot="5400000">
          <a:off x="5250237" y="-704994"/>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the information of what kind of data we are puling from the blop storage or Airline.csv</a:t>
          </a:r>
          <a:endParaRPr lang="en-US" sz="1600" kern="1200" dirty="0"/>
        </a:p>
      </dsp:txBody>
      <dsp:txXfrm rot="-5400000">
        <a:off x="2934405" y="1639398"/>
        <a:ext cx="5188160" cy="527936"/>
      </dsp:txXfrm>
    </dsp:sp>
    <dsp:sp modelId="{D32E6872-E80C-4252-B51F-6F11E32CBE12}">
      <dsp:nvSpPr>
        <dsp:cNvPr id="0" name=""/>
        <dsp:cNvSpPr/>
      </dsp:nvSpPr>
      <dsp:spPr>
        <a:xfrm>
          <a:off x="0" y="1537705"/>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Disassembly info with a dataset </a:t>
          </a:r>
          <a:endParaRPr lang="en-US" sz="1600" kern="1200" dirty="0"/>
        </a:p>
      </dsp:txBody>
      <dsp:txXfrm>
        <a:off x="35700" y="1573405"/>
        <a:ext cx="2863005" cy="659921"/>
      </dsp:txXfrm>
    </dsp:sp>
    <dsp:sp modelId="{B5D684A7-0EE3-41D2-ACDC-FE7BDED3818B}">
      <dsp:nvSpPr>
        <dsp:cNvPr id="0" name=""/>
        <dsp:cNvSpPr/>
      </dsp:nvSpPr>
      <dsp:spPr>
        <a:xfrm rot="5400000">
          <a:off x="5250237" y="62892"/>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Everything in Data factory is an activity so the copy activity will move the data from one 	place to another </a:t>
          </a:r>
          <a:endParaRPr lang="en-US" sz="1600" kern="1200" dirty="0"/>
        </a:p>
      </dsp:txBody>
      <dsp:txXfrm rot="-5400000">
        <a:off x="2934405" y="2407284"/>
        <a:ext cx="5188160" cy="527936"/>
      </dsp:txXfrm>
    </dsp:sp>
    <dsp:sp modelId="{2E625839-B185-4F6B-815F-F8A2F2B757A2}">
      <dsp:nvSpPr>
        <dsp:cNvPr id="0" name=""/>
        <dsp:cNvSpPr/>
      </dsp:nvSpPr>
      <dsp:spPr>
        <a:xfrm>
          <a:off x="0" y="2305592"/>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delivery details with copy activity </a:t>
          </a:r>
          <a:endParaRPr lang="en-US" sz="1600" kern="1200"/>
        </a:p>
      </dsp:txBody>
      <dsp:txXfrm>
        <a:off x="35700" y="2341292"/>
        <a:ext cx="2863005" cy="659921"/>
      </dsp:txXfrm>
    </dsp:sp>
    <dsp:sp modelId="{2E35C3B4-3D1F-424C-872C-9BA96839C2CD}">
      <dsp:nvSpPr>
        <dsp:cNvPr id="0" name=""/>
        <dsp:cNvSpPr/>
      </dsp:nvSpPr>
      <dsp:spPr>
        <a:xfrm rot="5400000">
          <a:off x="5250237" y="830779"/>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Another Dataset will help the pipline to know that how is the customer table is structured 	so we can input the data there </a:t>
          </a:r>
        </a:p>
      </dsp:txBody>
      <dsp:txXfrm rot="-5400000">
        <a:off x="2934405" y="3175171"/>
        <a:ext cx="5188160" cy="527936"/>
      </dsp:txXfrm>
    </dsp:sp>
    <dsp:sp modelId="{05D62FA9-1486-4DEF-BCDF-96288983FED2}">
      <dsp:nvSpPr>
        <dsp:cNvPr id="0" name=""/>
        <dsp:cNvSpPr/>
      </dsp:nvSpPr>
      <dsp:spPr>
        <a:xfrm>
          <a:off x="0" y="3073479"/>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assembly info with another dataset </a:t>
          </a:r>
          <a:endParaRPr lang="en-US" sz="1600" kern="1200"/>
        </a:p>
      </dsp:txBody>
      <dsp:txXfrm>
        <a:off x="35700" y="3109179"/>
        <a:ext cx="2863005" cy="659921"/>
      </dsp:txXfrm>
    </dsp:sp>
    <dsp:sp modelId="{A4118650-44E0-42F9-9BF0-DB7EA5206D43}">
      <dsp:nvSpPr>
        <dsp:cNvPr id="0" name=""/>
        <dsp:cNvSpPr/>
      </dsp:nvSpPr>
      <dsp:spPr>
        <a:xfrm rot="5400000">
          <a:off x="5250237" y="1598666"/>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The linked service will connect us to Airlines table in the SQL server  </a:t>
          </a:r>
        </a:p>
      </dsp:txBody>
      <dsp:txXfrm rot="-5400000">
        <a:off x="2934405" y="3943058"/>
        <a:ext cx="5188160" cy="527936"/>
      </dsp:txXfrm>
    </dsp:sp>
    <dsp:sp modelId="{9E6F2EDB-5959-4E4D-A9B3-F352B842537C}">
      <dsp:nvSpPr>
        <dsp:cNvPr id="0" name=""/>
        <dsp:cNvSpPr/>
      </dsp:nvSpPr>
      <dsp:spPr>
        <a:xfrm>
          <a:off x="0" y="3841366"/>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key and address with another Linked Service </a:t>
          </a:r>
          <a:endParaRPr lang="en-US" sz="1600" kern="1200"/>
        </a:p>
      </dsp:txBody>
      <dsp:txXfrm>
        <a:off x="35700" y="3877066"/>
        <a:ext cx="2863005" cy="659921"/>
      </dsp:txXfrm>
    </dsp:sp>
    <dsp:sp modelId="{723778F0-9F8A-4695-B2A0-863A18E5ACC4}">
      <dsp:nvSpPr>
        <dsp:cNvPr id="0" name=""/>
        <dsp:cNvSpPr/>
      </dsp:nvSpPr>
      <dsp:spPr>
        <a:xfrm rot="5400000">
          <a:off x="5250237" y="2366553"/>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we need to know where to move the data, so we need a SQL Server into Airlines Table </a:t>
          </a:r>
        </a:p>
      </dsp:txBody>
      <dsp:txXfrm rot="-5400000">
        <a:off x="2934405" y="4710945"/>
        <a:ext cx="5188160" cy="527936"/>
      </dsp:txXfrm>
    </dsp:sp>
    <dsp:sp modelId="{7066F003-E3A9-42E1-B3CE-9FB0F6688470}">
      <dsp:nvSpPr>
        <dsp:cNvPr id="0" name=""/>
        <dsp:cNvSpPr/>
      </dsp:nvSpPr>
      <dsp:spPr>
        <a:xfrm>
          <a:off x="0" y="4609253"/>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And finally, home will become a SQL server in which the cabinet will be replaced by the Airlines Table  </a:t>
          </a:r>
          <a:endParaRPr lang="en-US" sz="1400" kern="1200" dirty="0"/>
        </a:p>
      </dsp:txBody>
      <dsp:txXfrm>
        <a:off x="35700" y="4644953"/>
        <a:ext cx="2863005" cy="659921"/>
      </dsp:txXfrm>
    </dsp:sp>
    <dsp:sp modelId="{E2AC45D2-BF80-471D-A761-A3164D3731AD}">
      <dsp:nvSpPr>
        <dsp:cNvPr id="0" name=""/>
        <dsp:cNvSpPr/>
      </dsp:nvSpPr>
      <dsp:spPr>
        <a:xfrm>
          <a:off x="0" y="5377140"/>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delivery man will be the Integration Runtime </a:t>
          </a:r>
          <a:endParaRPr lang="en-US" sz="1600" kern="1200"/>
        </a:p>
      </dsp:txBody>
      <dsp:txXfrm>
        <a:off x="35700" y="5412840"/>
        <a:ext cx="2863005" cy="659921"/>
      </dsp:txXfrm>
    </dsp:sp>
    <dsp:sp modelId="{68AD44D5-D966-4201-B66F-4385801F5AF6}">
      <dsp:nvSpPr>
        <dsp:cNvPr id="0" name=""/>
        <dsp:cNvSpPr/>
      </dsp:nvSpPr>
      <dsp:spPr>
        <a:xfrm>
          <a:off x="0" y="6145027"/>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a:t>The Azure Data Factory will be the delivery Manager </a:t>
          </a:r>
          <a:endParaRPr lang="en-US" sz="1600" kern="1200"/>
        </a:p>
      </dsp:txBody>
      <dsp:txXfrm>
        <a:off x="35700" y="6180727"/>
        <a:ext cx="2863005" cy="6599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3D80-2A57-45F3-A14D-35588344C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3A0F42-D354-4C1C-B331-81483B270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BBD355-8263-4F49-AD9E-1B8B6E748E1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F740C925-21D5-433D-884C-036AD40415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0DB393-CA8B-4A81-9C38-B2903416C892}"/>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5546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DBF0-361A-45CD-AAE1-77145895D2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3775C1-96E6-4587-9192-AB4023D120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227F51-5E9D-4CF3-8FD6-C97CE586E3FA}"/>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E871AE85-68CC-40EB-9F51-5F68D917D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864C5-FD49-4F4A-BF5D-9F960B4B959B}"/>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33709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8D36-DA86-41B8-B8E7-B06EB448F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97E07C-467A-4B3B-88EB-A2B7505622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E6113D-E4B3-4EB9-AB31-E8B7C178824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972A57A2-69A0-483F-9722-6C4279442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9B8480-9878-4B51-A327-FB7DB7E18FF7}"/>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197408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1597-24AB-4F00-ADCF-BF50A115A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D065B8-E69A-4C9D-B4B2-C2E9F16E2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B661A-C2A1-47F4-9674-940EF05FD0D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8BD06D03-4CB5-44E8-924F-06349FB4E6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694FC1-9A9A-46C9-AD8D-3A7E03B69CE7}"/>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409632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19C1-823A-4CF9-8CCF-92E9432E15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FE295C-2F8F-4359-A4CF-2C7818E7A6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B5AA13-B189-4C18-BF00-CB1E0F4A51BC}"/>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54F4C57F-6D34-4CE1-A20D-85C2F4387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8B5ADB-50D8-4B2D-9B91-079E8DF90CB3}"/>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451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C4BA-FE0D-4E29-9769-6A1DD15CFF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E4077F-51CC-4D95-B780-943AE10E40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20BC41-6BFA-4806-A944-07B5C57B69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B5B76F-820D-4831-B3E4-6E584A036E7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305CA361-3A0F-444E-B069-39A760003D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DE32D5-04C1-4B8C-8D9F-A270211BF8E3}"/>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427310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CA45-8D20-4ADF-9D33-5D6CDE97BEB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621977-0159-455F-940D-2DDD7A62EB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06347A-6093-44D2-AEF8-C4FB54A14C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36CD1C-5C6D-427C-A472-2278EF224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BF261B-191C-434E-9C68-F5D3602FEE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AB30D5-2A1C-42EB-A546-5507CBBED3A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8" name="Footer Placeholder 7">
            <a:extLst>
              <a:ext uri="{FF2B5EF4-FFF2-40B4-BE49-F238E27FC236}">
                <a16:creationId xmlns:a16="http://schemas.microsoft.com/office/drawing/2014/main" id="{18F6C366-DC75-4E9F-B8D4-66959ACE7A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CE15A2-DF7D-477D-B302-4F6B25DD47BD}"/>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104129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8D47-5541-47D8-BDF9-A98D9F9279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45F086-E6A8-48C9-B02E-4AF307AAE0B6}"/>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4" name="Footer Placeholder 3">
            <a:extLst>
              <a:ext uri="{FF2B5EF4-FFF2-40B4-BE49-F238E27FC236}">
                <a16:creationId xmlns:a16="http://schemas.microsoft.com/office/drawing/2014/main" id="{C0FBAD37-6F17-456E-84E9-33EF9E52E7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38175B-59E2-4899-BD2B-6BF049260DC8}"/>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99095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6ABBC-991A-47F7-A030-8F87A292461B}"/>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3" name="Footer Placeholder 2">
            <a:extLst>
              <a:ext uri="{FF2B5EF4-FFF2-40B4-BE49-F238E27FC236}">
                <a16:creationId xmlns:a16="http://schemas.microsoft.com/office/drawing/2014/main" id="{FE5B9963-5FC4-43DB-8860-0297456675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D02C22-27F2-49D0-907D-548216B39E5F}"/>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8111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8182-F50E-4065-B206-B85B8CF80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95A584-402F-4CD8-A594-5677C963B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865BA3-588F-4093-96FB-4F5023C6E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483A56-AB2A-4487-A645-55A6A33AFD6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F3F5CE38-AB48-41CF-8072-0F9D5D6096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C43D9D-3DCB-4B63-AE61-DF19063814F0}"/>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3215612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32D4-2AAD-400B-A169-BF3B21336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133A90-741E-4CC5-9092-F14A1CA85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A55432-E4C6-46E2-AB48-94634D2A5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045B-559B-4790-B08B-930F5B449BF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888AA940-D877-4C85-9DC1-3B0ABF83B3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AEFF83-DCB1-40E4-BF76-3579E3FCD5EA}"/>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118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E739D-B127-4CFD-97AF-F9DF8B97F4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D6DA22-6F78-43C1-98E6-5B3FBF0A7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4E9B8-DC22-4FFB-94E9-540F4D229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3936C9A4-835E-4907-B984-6CFBFB2F85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702A66-ABE8-4388-BCAC-7D62F4068B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16269-D311-4DD1-8418-CD2A4F7AD849}" type="slidenum">
              <a:rPr lang="en-IN" smtClean="0"/>
              <a:t>‹#›</a:t>
            </a:fld>
            <a:endParaRPr lang="en-IN"/>
          </a:p>
        </p:txBody>
      </p:sp>
    </p:spTree>
    <p:extLst>
      <p:ext uri="{BB962C8B-B14F-4D97-AF65-F5344CB8AC3E}">
        <p14:creationId xmlns:p14="http://schemas.microsoft.com/office/powerpoint/2010/main" val="153752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project" TargetMode="External"/><Relationship Id="rId1" Type="http://schemas.openxmlformats.org/officeDocument/2006/relationships/slideLayout" Target="../slideLayouts/slideLayout2.xml"/><Relationship Id="rId6" Type="http://schemas.openxmlformats.org/officeDocument/2006/relationships/hyperlink" Target="https://cognizantonline-my.sharepoint.com/:f:/r/personal/2069970_cognizant_com/Documents/airline%20csv%20output?csf=1&amp;web=1&amp;e=ozAqx4"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rita.dot.gov/bts/help/aviation/html/understandin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airports_by_IATA_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4CFC13-53FC-4C9E-8A80-9341E4AFA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FC3AC58-F733-4C0C-8EE3-4315677ED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E489F909-BFF2-4DDF-9D64-953D2FC604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3E04F449-2D12-4334-8EAF-364910966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73C69BC-73D0-4DBF-8582-5E2332FD06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C0DD954E-BC76-4C70-8DAC-04877191E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F499201-F5C6-48E3-9801-6D89901171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8CFF6A7D-3CE7-4050-AAC1-70559810A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5542353C-DA4A-412F-8E29-3295DDD3C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BBC23D77-2F0B-4C01-A831-7302D0BCE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1B045492-0EDD-4ABA-A996-6FA22B034E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0590EFF0-53E8-4DDE-99C8-A0E56BEDBA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CF74DC45-443A-4754-AF30-F20AF716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643BDA9B-32D4-4218-AA3E-9ED3D44CD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a:extLst>
                <a:ext uri="{FF2B5EF4-FFF2-40B4-BE49-F238E27FC236}">
                  <a16:creationId xmlns:a16="http://schemas.microsoft.com/office/drawing/2014/main" id="{5FA22D2D-018A-4709-8780-8CC771726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a:extLst>
                <a:ext uri="{FF2B5EF4-FFF2-40B4-BE49-F238E27FC236}">
                  <a16:creationId xmlns:a16="http://schemas.microsoft.com/office/drawing/2014/main" id="{F6763F50-418A-4711-97D6-A64AFE592E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a:extLst>
                <a:ext uri="{FF2B5EF4-FFF2-40B4-BE49-F238E27FC236}">
                  <a16:creationId xmlns:a16="http://schemas.microsoft.com/office/drawing/2014/main" id="{3F1C46CB-EE0A-4810-B8CA-B6BB5E368E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a:extLst>
                <a:ext uri="{FF2B5EF4-FFF2-40B4-BE49-F238E27FC236}">
                  <a16:creationId xmlns:a16="http://schemas.microsoft.com/office/drawing/2014/main" id="{4A76AC57-BA39-43D8-AC0C-229C229FB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48B78E09-A655-499D-9F9D-5A3E38CB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566A4ECE-FCF2-49D8-BFE8-E40C53AC3B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26C34413-916D-4F91-904E-3A1C4BE220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descr="Planes on an airport">
            <a:extLst>
              <a:ext uri="{FF2B5EF4-FFF2-40B4-BE49-F238E27FC236}">
                <a16:creationId xmlns:a16="http://schemas.microsoft.com/office/drawing/2014/main" id="{DAF59AEF-2507-41AE-A8F1-2DD0667E4601}"/>
              </a:ext>
            </a:extLst>
          </p:cNvPr>
          <p:cNvPicPr>
            <a:picLocks noChangeAspect="1"/>
          </p:cNvPicPr>
          <p:nvPr/>
        </p:nvPicPr>
        <p:blipFill rotWithShape="1">
          <a:blip r:embed="rId2"/>
          <a:srcRect t="7267" r="-3" b="12088"/>
          <a:stretch/>
        </p:blipFill>
        <p:spPr>
          <a:xfrm>
            <a:off x="122201" y="1687913"/>
            <a:ext cx="6096591" cy="3429217"/>
          </a:xfrm>
          <a:prstGeom prst="rect">
            <a:avLst/>
          </a:prstGeom>
          <a:ln w="9525">
            <a:noFill/>
          </a:ln>
        </p:spPr>
      </p:pic>
      <p:grpSp>
        <p:nvGrpSpPr>
          <p:cNvPr id="40" name="Group 39">
            <a:extLst>
              <a:ext uri="{FF2B5EF4-FFF2-40B4-BE49-F238E27FC236}">
                <a16:creationId xmlns:a16="http://schemas.microsoft.com/office/drawing/2014/main" id="{33A8A70C-9483-4B4B-B6CA-5B5834CBA0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41" name="Rectangle 40">
              <a:extLst>
                <a:ext uri="{FF2B5EF4-FFF2-40B4-BE49-F238E27FC236}">
                  <a16:creationId xmlns:a16="http://schemas.microsoft.com/office/drawing/2014/main" id="{07E33D8D-7C2C-4342-A43A-E4484E20F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39">
              <a:extLst>
                <a:ext uri="{FF2B5EF4-FFF2-40B4-BE49-F238E27FC236}">
                  <a16:creationId xmlns:a16="http://schemas.microsoft.com/office/drawing/2014/main" id="{2C4E09ED-5E32-4A91-A7AA-C8522EBEC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1A01401-4D79-4718-B29E-CB24EA53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1FC40C3-A47A-4F64-92F5-24E1328E9894}"/>
              </a:ext>
            </a:extLst>
          </p:cNvPr>
          <p:cNvSpPr>
            <a:spLocks noGrp="1"/>
          </p:cNvSpPr>
          <p:nvPr>
            <p:ph type="ctrTitle"/>
          </p:nvPr>
        </p:nvSpPr>
        <p:spPr>
          <a:xfrm>
            <a:off x="7001122" y="2074730"/>
            <a:ext cx="4299456" cy="2053921"/>
          </a:xfrm>
        </p:spPr>
        <p:txBody>
          <a:bodyPr>
            <a:normAutofit/>
          </a:bodyPr>
          <a:lstStyle/>
          <a:p>
            <a:r>
              <a:rPr lang="en-US">
                <a:solidFill>
                  <a:srgbClr val="FFFFFF"/>
                </a:solidFill>
              </a:rPr>
              <a:t>Airlines  Data Visualization</a:t>
            </a:r>
            <a:endParaRPr lang="en-IN">
              <a:solidFill>
                <a:srgbClr val="FFFFFF"/>
              </a:solidFill>
            </a:endParaRPr>
          </a:p>
        </p:txBody>
      </p:sp>
      <p:sp>
        <p:nvSpPr>
          <p:cNvPr id="4" name="Subtitle 3">
            <a:extLst>
              <a:ext uri="{FF2B5EF4-FFF2-40B4-BE49-F238E27FC236}">
                <a16:creationId xmlns:a16="http://schemas.microsoft.com/office/drawing/2014/main" id="{1E68B444-2761-4BCB-B586-698658B594B2}"/>
              </a:ext>
            </a:extLst>
          </p:cNvPr>
          <p:cNvSpPr>
            <a:spLocks noGrp="1"/>
          </p:cNvSpPr>
          <p:nvPr>
            <p:ph type="subTitle" idx="1"/>
          </p:nvPr>
        </p:nvSpPr>
        <p:spPr>
          <a:xfrm>
            <a:off x="7001123" y="4210684"/>
            <a:ext cx="4299455" cy="1019937"/>
          </a:xfrm>
        </p:spPr>
        <p:txBody>
          <a:bodyPr>
            <a:normAutofit/>
          </a:bodyPr>
          <a:lstStyle/>
          <a:p>
            <a:r>
              <a:rPr lang="en-US" dirty="0">
                <a:solidFill>
                  <a:srgbClr val="FFFFFF"/>
                </a:solidFill>
              </a:rPr>
              <a:t> Azure and </a:t>
            </a:r>
            <a:r>
              <a:rPr lang="en-US" dirty="0" err="1">
                <a:solidFill>
                  <a:srgbClr val="FFFFFF"/>
                </a:solidFill>
              </a:rPr>
              <a:t>PowerBI</a:t>
            </a:r>
            <a:endParaRPr lang="en-US" dirty="0">
              <a:solidFill>
                <a:srgbClr val="FFFFFF"/>
              </a:solidFill>
            </a:endParaRPr>
          </a:p>
        </p:txBody>
      </p:sp>
    </p:spTree>
    <p:extLst>
      <p:ext uri="{BB962C8B-B14F-4D97-AF65-F5344CB8AC3E}">
        <p14:creationId xmlns:p14="http://schemas.microsoft.com/office/powerpoint/2010/main" val="1351981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54461C-7A63-49DE-8068-316F6B47020B}"/>
              </a:ext>
            </a:extLst>
          </p:cNvPr>
          <p:cNvSpPr>
            <a:spLocks noGrp="1"/>
          </p:cNvSpPr>
          <p:nvPr>
            <p:ph type="title"/>
          </p:nvPr>
        </p:nvSpPr>
        <p:spPr>
          <a:xfrm>
            <a:off x="4600575" y="561975"/>
            <a:ext cx="3067048" cy="93802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SQL server </a:t>
            </a:r>
          </a:p>
        </p:txBody>
      </p:sp>
      <p:pic>
        <p:nvPicPr>
          <p:cNvPr id="7" name="Picture 6" descr="Graphical user interface, text, application, email&#10;&#10;Description automatically generated">
            <a:extLst>
              <a:ext uri="{FF2B5EF4-FFF2-40B4-BE49-F238E27FC236}">
                <a16:creationId xmlns:a16="http://schemas.microsoft.com/office/drawing/2014/main" id="{9F068819-4853-46A4-B11E-776E25792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4942936"/>
          </a:xfrm>
          <a:prstGeom prst="rect">
            <a:avLst/>
          </a:prstGeom>
        </p:spPr>
      </p:pic>
    </p:spTree>
    <p:extLst>
      <p:ext uri="{BB962C8B-B14F-4D97-AF65-F5344CB8AC3E}">
        <p14:creationId xmlns:p14="http://schemas.microsoft.com/office/powerpoint/2010/main" val="117138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8C641C-6446-4F8E-BA01-86FFA2FE701C}"/>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Storage Account </a:t>
            </a:r>
          </a:p>
        </p:txBody>
      </p:sp>
      <p:pic>
        <p:nvPicPr>
          <p:cNvPr id="5" name="Picture 4" descr="Graphical user interface, text, email&#10;&#10;Description automatically generated">
            <a:extLst>
              <a:ext uri="{FF2B5EF4-FFF2-40B4-BE49-F238E27FC236}">
                <a16:creationId xmlns:a16="http://schemas.microsoft.com/office/drawing/2014/main" id="{0642EF91-7482-47A3-A8A3-CD4E508F2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5064"/>
            <a:ext cx="12192001" cy="4902675"/>
          </a:xfrm>
          <a:prstGeom prst="rect">
            <a:avLst/>
          </a:prstGeom>
        </p:spPr>
      </p:pic>
    </p:spTree>
    <p:extLst>
      <p:ext uri="{BB962C8B-B14F-4D97-AF65-F5344CB8AC3E}">
        <p14:creationId xmlns:p14="http://schemas.microsoft.com/office/powerpoint/2010/main" val="285952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707DAE-25A4-4803-B392-3D12631EA27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SQL Database </a:t>
            </a:r>
          </a:p>
        </p:txBody>
      </p:sp>
      <p:pic>
        <p:nvPicPr>
          <p:cNvPr id="5" name="Picture 4" descr="Graphical user interface, text, application, email&#10;&#10;Description automatically generated">
            <a:extLst>
              <a:ext uri="{FF2B5EF4-FFF2-40B4-BE49-F238E27FC236}">
                <a16:creationId xmlns:a16="http://schemas.microsoft.com/office/drawing/2014/main" id="{215D3BAF-B8F9-4FF6-AEEC-527F38FA3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5064"/>
            <a:ext cx="12192000" cy="4942936"/>
          </a:xfrm>
          <a:prstGeom prst="rect">
            <a:avLst/>
          </a:prstGeom>
        </p:spPr>
      </p:pic>
    </p:spTree>
    <p:extLst>
      <p:ext uri="{BB962C8B-B14F-4D97-AF65-F5344CB8AC3E}">
        <p14:creationId xmlns:p14="http://schemas.microsoft.com/office/powerpoint/2010/main" val="42231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BABC1-2805-4EA6-8701-63B9FB01FD6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Data Factory </a:t>
            </a:r>
          </a:p>
        </p:txBody>
      </p:sp>
      <p:pic>
        <p:nvPicPr>
          <p:cNvPr id="5" name="Picture 4" descr="Graphical user interface&#10;&#10;Description automatically generated">
            <a:extLst>
              <a:ext uri="{FF2B5EF4-FFF2-40B4-BE49-F238E27FC236}">
                <a16:creationId xmlns:a16="http://schemas.microsoft.com/office/drawing/2014/main" id="{6A66A445-2849-4B74-B2E0-95B7912B2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4942936"/>
          </a:xfrm>
          <a:prstGeom prst="rect">
            <a:avLst/>
          </a:prstGeom>
        </p:spPr>
      </p:pic>
    </p:spTree>
    <p:extLst>
      <p:ext uri="{BB962C8B-B14F-4D97-AF65-F5344CB8AC3E}">
        <p14:creationId xmlns:p14="http://schemas.microsoft.com/office/powerpoint/2010/main" val="388302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3EA7A4-3924-440D-9F9F-150B52D59C4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Linked Services </a:t>
            </a:r>
          </a:p>
        </p:txBody>
      </p:sp>
      <p:pic>
        <p:nvPicPr>
          <p:cNvPr id="5" name="Picture 4" descr="Graphical user interface, text, application, email&#10;&#10;Description automatically generated">
            <a:extLst>
              <a:ext uri="{FF2B5EF4-FFF2-40B4-BE49-F238E27FC236}">
                <a16:creationId xmlns:a16="http://schemas.microsoft.com/office/drawing/2014/main" id="{0095CC08-9327-4DC6-A151-4DF4DCACA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3"/>
            <a:ext cx="12192000" cy="5760721"/>
          </a:xfrm>
          <a:prstGeom prst="rect">
            <a:avLst/>
          </a:prstGeom>
        </p:spPr>
      </p:pic>
    </p:spTree>
    <p:extLst>
      <p:ext uri="{BB962C8B-B14F-4D97-AF65-F5344CB8AC3E}">
        <p14:creationId xmlns:p14="http://schemas.microsoft.com/office/powerpoint/2010/main" val="1820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D39DE-69FF-47A1-ACA7-F602D886BE1F}"/>
              </a:ext>
            </a:extLst>
          </p:cNvPr>
          <p:cNvSpPr>
            <a:spLocks noGrp="1"/>
          </p:cNvSpPr>
          <p:nvPr>
            <p:ph type="title"/>
          </p:nvPr>
        </p:nvSpPr>
        <p:spPr>
          <a:xfrm>
            <a:off x="838200" y="914402"/>
            <a:ext cx="10515600" cy="2659957"/>
          </a:xfrm>
        </p:spPr>
        <p:txBody>
          <a:bodyPr vert="horz" lIns="91440" tIns="45720" rIns="91440" bIns="45720" rtlCol="0" anchor="b">
            <a:normAutofit/>
          </a:bodyPr>
          <a:lstStyle/>
          <a:p>
            <a:pPr algn="ctr"/>
            <a:r>
              <a:rPr lang="en-US" sz="8000" b="1" kern="1200" dirty="0">
                <a:solidFill>
                  <a:srgbClr val="FFFFFF"/>
                </a:solidFill>
                <a:latin typeface="+mj-lt"/>
                <a:ea typeface="+mj-ea"/>
                <a:cs typeface="+mj-cs"/>
              </a:rPr>
              <a:t>Code Snippets</a:t>
            </a:r>
          </a:p>
        </p:txBody>
      </p:sp>
      <p:sp>
        <p:nvSpPr>
          <p:cNvPr id="7" name="TextBox 6">
            <a:extLst>
              <a:ext uri="{FF2B5EF4-FFF2-40B4-BE49-F238E27FC236}">
                <a16:creationId xmlns:a16="http://schemas.microsoft.com/office/drawing/2014/main" id="{DC149E2B-8A8C-41CA-AC55-A2897ECC93F0}"/>
              </a:ext>
            </a:extLst>
          </p:cNvPr>
          <p:cNvSpPr txBox="1"/>
          <p:nvPr/>
        </p:nvSpPr>
        <p:spPr>
          <a:xfrm>
            <a:off x="349045" y="4424516"/>
            <a:ext cx="11493909" cy="646331"/>
          </a:xfrm>
          <a:prstGeom prst="rect">
            <a:avLst/>
          </a:prstGeom>
          <a:noFill/>
        </p:spPr>
        <p:txBody>
          <a:bodyPr wrap="square" rtlCol="0">
            <a:spAutoFit/>
          </a:bodyPr>
          <a:lstStyle/>
          <a:p>
            <a:r>
              <a:rPr lang="en-US" dirty="0"/>
              <a:t>For the solution of the business requirements, we will need a SQL query editor. This a very good option provided by MS azure SQL Database. following queries, we will run to get the solutions.</a:t>
            </a:r>
            <a:endParaRPr lang="en-IN" dirty="0"/>
          </a:p>
        </p:txBody>
      </p:sp>
    </p:spTree>
    <p:extLst>
      <p:ext uri="{BB962C8B-B14F-4D97-AF65-F5344CB8AC3E}">
        <p14:creationId xmlns:p14="http://schemas.microsoft.com/office/powerpoint/2010/main" val="151054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C668627A-3E13-4C07-BAC0-67CFCDB225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7"/>
          <a:stretch/>
        </p:blipFill>
        <p:spPr>
          <a:xfrm>
            <a:off x="4038599" y="43134"/>
            <a:ext cx="7940041" cy="6690445"/>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F03B38-470E-4786-8EA3-E9C932532A1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Create Airline table in the SQL database </a:t>
            </a:r>
          </a:p>
        </p:txBody>
      </p:sp>
    </p:spTree>
    <p:extLst>
      <p:ext uri="{BB962C8B-B14F-4D97-AF65-F5344CB8AC3E}">
        <p14:creationId xmlns:p14="http://schemas.microsoft.com/office/powerpoint/2010/main" val="336972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0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E354C2-4CA6-4594-9BC6-A68D80441CB5}"/>
              </a:ext>
            </a:extLst>
          </p:cNvPr>
          <p:cNvSpPr txBox="1"/>
          <p:nvPr/>
        </p:nvSpPr>
        <p:spPr>
          <a:xfrm>
            <a:off x="782391" y="305755"/>
            <a:ext cx="4758298" cy="19458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300" dirty="0">
                <a:latin typeface="+mj-lt"/>
                <a:ea typeface="+mj-ea"/>
                <a:cs typeface="+mj-cs"/>
              </a:rPr>
              <a:t>Total number of flights delayed for different time periods</a:t>
            </a:r>
          </a:p>
        </p:txBody>
      </p:sp>
      <p:sp>
        <p:nvSpPr>
          <p:cNvPr id="111" name="Rectangle 1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14"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hlinkClick r:id="rId2" action="ppaction://hlinkfile"/>
            <a:extLst>
              <a:ext uri="{FF2B5EF4-FFF2-40B4-BE49-F238E27FC236}">
                <a16:creationId xmlns:a16="http://schemas.microsoft.com/office/drawing/2014/main" id="{C1AAB35C-EC6B-47C7-AB33-04BD3DF1DCE1}"/>
              </a:ext>
            </a:extLst>
          </p:cNvPr>
          <p:cNvPicPr>
            <a:picLocks noChangeAspect="1"/>
          </p:cNvPicPr>
          <p:nvPr/>
        </p:nvPicPr>
        <p:blipFill rotWithShape="1">
          <a:blip r:embed="rId3">
            <a:extLst>
              <a:ext uri="{28A0092B-C50C-407E-A947-70E740481C1C}">
                <a14:useLocalDpi xmlns:a14="http://schemas.microsoft.com/office/drawing/2010/main" val="0"/>
              </a:ext>
            </a:extLst>
          </a:blip>
          <a:srcRect t="30933"/>
          <a:stretch/>
        </p:blipFill>
        <p:spPr>
          <a:xfrm>
            <a:off x="5564703" y="1131784"/>
            <a:ext cx="6398973" cy="998400"/>
          </a:xfrm>
          <a:prstGeom prst="rect">
            <a:avLst/>
          </a:prstGeom>
        </p:spPr>
      </p:pic>
      <p:sp>
        <p:nvSpPr>
          <p:cNvPr id="135" name="Rectangle 1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6E50B935-9CF5-447B-9641-8705D4EB0143}"/>
              </a:ext>
            </a:extLst>
          </p:cNvPr>
          <p:cNvPicPr>
            <a:picLocks noChangeAspect="1"/>
          </p:cNvPicPr>
          <p:nvPr/>
        </p:nvPicPr>
        <p:blipFill rotWithShape="1">
          <a:blip r:embed="rId4">
            <a:extLst>
              <a:ext uri="{28A0092B-C50C-407E-A947-70E740481C1C}">
                <a14:useLocalDpi xmlns:a14="http://schemas.microsoft.com/office/drawing/2010/main" val="0"/>
              </a:ext>
            </a:extLst>
          </a:blip>
          <a:srcRect t="24992"/>
          <a:stretch/>
        </p:blipFill>
        <p:spPr>
          <a:xfrm>
            <a:off x="5596233" y="5065986"/>
            <a:ext cx="6603283" cy="159337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57E32099-EF7B-426F-9BDD-5880E649FD1C}"/>
              </a:ext>
            </a:extLst>
          </p:cNvPr>
          <p:cNvPicPr>
            <a:picLocks noChangeAspect="1"/>
          </p:cNvPicPr>
          <p:nvPr/>
        </p:nvPicPr>
        <p:blipFill rotWithShape="1">
          <a:blip r:embed="rId5">
            <a:extLst>
              <a:ext uri="{28A0092B-C50C-407E-A947-70E740481C1C}">
                <a14:useLocalDpi xmlns:a14="http://schemas.microsoft.com/office/drawing/2010/main" val="0"/>
              </a:ext>
            </a:extLst>
          </a:blip>
          <a:srcRect t="27650"/>
          <a:stretch/>
        </p:blipFill>
        <p:spPr>
          <a:xfrm>
            <a:off x="5698163" y="3030427"/>
            <a:ext cx="6336362" cy="1146093"/>
          </a:xfrm>
          <a:prstGeom prst="rect">
            <a:avLst/>
          </a:prstGeom>
        </p:spPr>
      </p:pic>
      <p:sp>
        <p:nvSpPr>
          <p:cNvPr id="13" name="TextBox 12">
            <a:extLst>
              <a:ext uri="{FF2B5EF4-FFF2-40B4-BE49-F238E27FC236}">
                <a16:creationId xmlns:a16="http://schemas.microsoft.com/office/drawing/2014/main" id="{4E8256FA-DEC8-45F6-B69C-AD3DF7B88287}"/>
              </a:ext>
            </a:extLst>
          </p:cNvPr>
          <p:cNvSpPr txBox="1"/>
          <p:nvPr/>
        </p:nvSpPr>
        <p:spPr>
          <a:xfrm>
            <a:off x="5564703" y="194355"/>
            <a:ext cx="6603283" cy="506685"/>
          </a:xfrm>
          <a:prstGeom prst="rect">
            <a:avLst/>
          </a:prstGeom>
          <a:noFill/>
        </p:spPr>
        <p:txBody>
          <a:bodyPr wrap="square" rtlCol="0">
            <a:spAutoFit/>
          </a:bodyPr>
          <a:lstStyle/>
          <a:p>
            <a:endParaRPr lang="en-IN" dirty="0"/>
          </a:p>
        </p:txBody>
      </p:sp>
      <p:sp>
        <p:nvSpPr>
          <p:cNvPr id="140" name="TextBox 139">
            <a:extLst>
              <a:ext uri="{FF2B5EF4-FFF2-40B4-BE49-F238E27FC236}">
                <a16:creationId xmlns:a16="http://schemas.microsoft.com/office/drawing/2014/main" id="{736B16AA-CCA3-4829-8B58-3419844BBBB4}"/>
              </a:ext>
            </a:extLst>
          </p:cNvPr>
          <p:cNvSpPr txBox="1"/>
          <p:nvPr/>
        </p:nvSpPr>
        <p:spPr>
          <a:xfrm>
            <a:off x="5730417" y="270561"/>
            <a:ext cx="5586942" cy="369332"/>
          </a:xfrm>
          <a:prstGeom prst="rect">
            <a:avLst/>
          </a:prstGeom>
          <a:noFill/>
        </p:spPr>
        <p:txBody>
          <a:bodyPr wrap="square" rtlCol="0">
            <a:spAutoFit/>
          </a:bodyPr>
          <a:lstStyle/>
          <a:p>
            <a:r>
              <a:rPr lang="en-US" b="1" dirty="0"/>
              <a:t>1. Total number of flights delayed for each month. </a:t>
            </a:r>
            <a:endParaRPr lang="en-IN" b="1" dirty="0"/>
          </a:p>
        </p:txBody>
      </p:sp>
      <p:sp>
        <p:nvSpPr>
          <p:cNvPr id="142" name="TextBox 141">
            <a:extLst>
              <a:ext uri="{FF2B5EF4-FFF2-40B4-BE49-F238E27FC236}">
                <a16:creationId xmlns:a16="http://schemas.microsoft.com/office/drawing/2014/main" id="{CC2E7B8C-28A0-4CE1-8EB9-EF2A971EFBA5}"/>
              </a:ext>
            </a:extLst>
          </p:cNvPr>
          <p:cNvSpPr txBox="1"/>
          <p:nvPr/>
        </p:nvSpPr>
        <p:spPr>
          <a:xfrm>
            <a:off x="5730417" y="2362882"/>
            <a:ext cx="5586942" cy="369332"/>
          </a:xfrm>
          <a:prstGeom prst="rect">
            <a:avLst/>
          </a:prstGeom>
          <a:noFill/>
        </p:spPr>
        <p:txBody>
          <a:bodyPr wrap="square" rtlCol="0">
            <a:spAutoFit/>
          </a:bodyPr>
          <a:lstStyle/>
          <a:p>
            <a:r>
              <a:rPr lang="en-US" b="1" dirty="0"/>
              <a:t>2. Total number of flights delayed year wise.</a:t>
            </a:r>
            <a:endParaRPr lang="en-IN" b="1" dirty="0"/>
          </a:p>
        </p:txBody>
      </p:sp>
      <p:sp>
        <p:nvSpPr>
          <p:cNvPr id="143" name="TextBox 142">
            <a:extLst>
              <a:ext uri="{FF2B5EF4-FFF2-40B4-BE49-F238E27FC236}">
                <a16:creationId xmlns:a16="http://schemas.microsoft.com/office/drawing/2014/main" id="{3B14E2FE-35D1-4608-840C-8AC695BAF24E}"/>
              </a:ext>
            </a:extLst>
          </p:cNvPr>
          <p:cNvSpPr txBox="1"/>
          <p:nvPr/>
        </p:nvSpPr>
        <p:spPr>
          <a:xfrm>
            <a:off x="5730417" y="4379320"/>
            <a:ext cx="5586942" cy="369332"/>
          </a:xfrm>
          <a:prstGeom prst="rect">
            <a:avLst/>
          </a:prstGeom>
          <a:noFill/>
        </p:spPr>
        <p:txBody>
          <a:bodyPr wrap="square" rtlCol="0">
            <a:spAutoFit/>
          </a:bodyPr>
          <a:lstStyle/>
          <a:p>
            <a:r>
              <a:rPr lang="en-US" b="1" dirty="0"/>
              <a:t>3. Total number of flights delayed month wise.</a:t>
            </a:r>
            <a:endParaRPr lang="en-IN" b="1" dirty="0"/>
          </a:p>
        </p:txBody>
      </p:sp>
      <p:sp>
        <p:nvSpPr>
          <p:cNvPr id="2" name="TextBox 1">
            <a:hlinkClick r:id="rId6"/>
            <a:extLst>
              <a:ext uri="{FF2B5EF4-FFF2-40B4-BE49-F238E27FC236}">
                <a16:creationId xmlns:a16="http://schemas.microsoft.com/office/drawing/2014/main" id="{065F2BBF-8D61-45C1-874A-01A1BE759F17}"/>
              </a:ext>
            </a:extLst>
          </p:cNvPr>
          <p:cNvSpPr txBox="1"/>
          <p:nvPr/>
        </p:nvSpPr>
        <p:spPr>
          <a:xfrm>
            <a:off x="1340859" y="5074917"/>
            <a:ext cx="3300337" cy="1477328"/>
          </a:xfrm>
          <a:prstGeom prst="rect">
            <a:avLst/>
          </a:prstGeom>
          <a:noFill/>
        </p:spPr>
        <p:txBody>
          <a:bodyPr wrap="square" rtlCol="0">
            <a:spAutoFit/>
          </a:bodyPr>
          <a:lstStyle/>
          <a:p>
            <a:r>
              <a:rPr lang="en-IN" dirty="0"/>
              <a:t>https://cognizantonline-my.sharepoint.com/:f:/r/personal/2069970_cognizant_com/Documents/airline%20csv%20output?csf=1&amp;web=1&amp;e=ozAqx4</a:t>
            </a:r>
          </a:p>
        </p:txBody>
      </p:sp>
      <p:sp>
        <p:nvSpPr>
          <p:cNvPr id="3" name="TextBox 2">
            <a:extLst>
              <a:ext uri="{FF2B5EF4-FFF2-40B4-BE49-F238E27FC236}">
                <a16:creationId xmlns:a16="http://schemas.microsoft.com/office/drawing/2014/main" id="{C6CD92B1-D319-43A9-A79B-BDB0FF7000C7}"/>
              </a:ext>
            </a:extLst>
          </p:cNvPr>
          <p:cNvSpPr txBox="1"/>
          <p:nvPr/>
        </p:nvSpPr>
        <p:spPr>
          <a:xfrm>
            <a:off x="1144321" y="2251587"/>
            <a:ext cx="3849759" cy="1200329"/>
          </a:xfrm>
          <a:prstGeom prst="rect">
            <a:avLst/>
          </a:prstGeom>
          <a:noFill/>
        </p:spPr>
        <p:txBody>
          <a:bodyPr wrap="square" rtlCol="0">
            <a:spAutoFit/>
          </a:bodyPr>
          <a:lstStyle/>
          <a:p>
            <a:r>
              <a:rPr lang="en-US" sz="2400" b="1" dirty="0">
                <a:solidFill>
                  <a:srgbClr val="FF0000"/>
                </a:solidFill>
              </a:rPr>
              <a:t>All the outputs are in the from of CSV/Excel file which is there in this link</a:t>
            </a:r>
            <a:endParaRPr lang="en-IN" sz="2400" b="1" dirty="0">
              <a:solidFill>
                <a:srgbClr val="FF0000"/>
              </a:solidFill>
            </a:endParaRPr>
          </a:p>
        </p:txBody>
      </p:sp>
      <p:sp>
        <p:nvSpPr>
          <p:cNvPr id="4" name="Arrow: Down 3">
            <a:extLst>
              <a:ext uri="{FF2B5EF4-FFF2-40B4-BE49-F238E27FC236}">
                <a16:creationId xmlns:a16="http://schemas.microsoft.com/office/drawing/2014/main" id="{2EA97E55-10C8-4AF9-9085-B62B3E8D2B76}"/>
              </a:ext>
            </a:extLst>
          </p:cNvPr>
          <p:cNvSpPr/>
          <p:nvPr/>
        </p:nvSpPr>
        <p:spPr>
          <a:xfrm>
            <a:off x="2188363" y="3451917"/>
            <a:ext cx="1402562" cy="162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11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681B1-D0D6-45AE-866B-D7A5386E4060}"/>
              </a:ext>
            </a:extLst>
          </p:cNvPr>
          <p:cNvSpPr>
            <a:spLocks noGrp="1"/>
          </p:cNvSpPr>
          <p:nvPr>
            <p:ph type="title"/>
          </p:nvPr>
        </p:nvSpPr>
        <p:spPr>
          <a:xfrm>
            <a:off x="707165" y="808209"/>
            <a:ext cx="4613919" cy="1499616"/>
          </a:xfrm>
        </p:spPr>
        <p:txBody>
          <a:bodyPr vert="horz" lIns="91440" tIns="45720" rIns="91440" bIns="45720" rtlCol="0" anchor="b">
            <a:normAutofit/>
          </a:bodyPr>
          <a:lstStyle/>
          <a:p>
            <a:r>
              <a:rPr lang="en-US" sz="3300" dirty="0"/>
              <a:t>Total number of flights cancelled for different time periods</a:t>
            </a:r>
          </a:p>
        </p:txBody>
      </p:sp>
      <p:sp>
        <p:nvSpPr>
          <p:cNvPr id="41"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04A9484-A46F-40AE-A00B-99DABD5445D5}"/>
              </a:ext>
            </a:extLst>
          </p:cNvPr>
          <p:cNvPicPr>
            <a:picLocks noChangeAspect="1"/>
          </p:cNvPicPr>
          <p:nvPr/>
        </p:nvPicPr>
        <p:blipFill rotWithShape="1">
          <a:blip r:embed="rId2">
            <a:extLst>
              <a:ext uri="{28A0092B-C50C-407E-A947-70E740481C1C}">
                <a14:useLocalDpi xmlns:a14="http://schemas.microsoft.com/office/drawing/2010/main" val="0"/>
              </a:ext>
            </a:extLst>
          </a:blip>
          <a:srcRect t="31307"/>
          <a:stretch/>
        </p:blipFill>
        <p:spPr>
          <a:xfrm>
            <a:off x="5321085" y="1124607"/>
            <a:ext cx="6727442" cy="1030135"/>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7250AA-DD26-48CB-BFBC-78E955BD7693}"/>
              </a:ext>
            </a:extLst>
          </p:cNvPr>
          <p:cNvPicPr>
            <a:picLocks noChangeAspect="1"/>
          </p:cNvPicPr>
          <p:nvPr/>
        </p:nvPicPr>
        <p:blipFill rotWithShape="1">
          <a:blip r:embed="rId3">
            <a:extLst>
              <a:ext uri="{28A0092B-C50C-407E-A947-70E740481C1C}">
                <a14:useLocalDpi xmlns:a14="http://schemas.microsoft.com/office/drawing/2010/main" val="0"/>
              </a:ext>
            </a:extLst>
          </a:blip>
          <a:srcRect t="22452"/>
          <a:stretch/>
        </p:blipFill>
        <p:spPr>
          <a:xfrm>
            <a:off x="5321084" y="5402316"/>
            <a:ext cx="5586942" cy="1444181"/>
          </a:xfrm>
          <a:prstGeom prst="rect">
            <a:avLst/>
          </a:prstGeom>
        </p:spPr>
      </p:pic>
      <p:pic>
        <p:nvPicPr>
          <p:cNvPr id="7" name="Picture 6">
            <a:extLst>
              <a:ext uri="{FF2B5EF4-FFF2-40B4-BE49-F238E27FC236}">
                <a16:creationId xmlns:a16="http://schemas.microsoft.com/office/drawing/2014/main" id="{7D39C45D-ABF9-45D8-A70A-760707FD907C}"/>
              </a:ext>
            </a:extLst>
          </p:cNvPr>
          <p:cNvPicPr>
            <a:picLocks noChangeAspect="1"/>
          </p:cNvPicPr>
          <p:nvPr/>
        </p:nvPicPr>
        <p:blipFill rotWithShape="1">
          <a:blip r:embed="rId4">
            <a:extLst>
              <a:ext uri="{28A0092B-C50C-407E-A947-70E740481C1C}">
                <a14:useLocalDpi xmlns:a14="http://schemas.microsoft.com/office/drawing/2010/main" val="0"/>
              </a:ext>
            </a:extLst>
          </a:blip>
          <a:srcRect t="22793"/>
          <a:stretch/>
        </p:blipFill>
        <p:spPr>
          <a:xfrm>
            <a:off x="5321084" y="3069021"/>
            <a:ext cx="6870915" cy="1326198"/>
          </a:xfrm>
          <a:prstGeom prst="rect">
            <a:avLst/>
          </a:prstGeom>
        </p:spPr>
      </p:pic>
      <p:sp>
        <p:nvSpPr>
          <p:cNvPr id="45" name="TextBox 44">
            <a:extLst>
              <a:ext uri="{FF2B5EF4-FFF2-40B4-BE49-F238E27FC236}">
                <a16:creationId xmlns:a16="http://schemas.microsoft.com/office/drawing/2014/main" id="{A42BED49-2CA0-4F07-BBCD-9B95FA08A722}"/>
              </a:ext>
            </a:extLst>
          </p:cNvPr>
          <p:cNvSpPr txBox="1"/>
          <p:nvPr/>
        </p:nvSpPr>
        <p:spPr>
          <a:xfrm>
            <a:off x="5321084" y="470461"/>
            <a:ext cx="6096000" cy="369332"/>
          </a:xfrm>
          <a:prstGeom prst="rect">
            <a:avLst/>
          </a:prstGeom>
          <a:noFill/>
        </p:spPr>
        <p:txBody>
          <a:bodyPr wrap="square">
            <a:spAutoFit/>
          </a:bodyPr>
          <a:lstStyle/>
          <a:p>
            <a:r>
              <a:rPr lang="en-US" b="1" dirty="0"/>
              <a:t>1. Total number of flights cancelled for each month. </a:t>
            </a:r>
            <a:endParaRPr lang="en-IN" b="1" dirty="0"/>
          </a:p>
        </p:txBody>
      </p:sp>
      <p:sp>
        <p:nvSpPr>
          <p:cNvPr id="46" name="TextBox 45">
            <a:extLst>
              <a:ext uri="{FF2B5EF4-FFF2-40B4-BE49-F238E27FC236}">
                <a16:creationId xmlns:a16="http://schemas.microsoft.com/office/drawing/2014/main" id="{589D6F4D-F860-450D-B88B-34C591FE32A0}"/>
              </a:ext>
            </a:extLst>
          </p:cNvPr>
          <p:cNvSpPr txBox="1"/>
          <p:nvPr/>
        </p:nvSpPr>
        <p:spPr>
          <a:xfrm>
            <a:off x="5321084" y="2503757"/>
            <a:ext cx="5586942" cy="369332"/>
          </a:xfrm>
          <a:prstGeom prst="rect">
            <a:avLst/>
          </a:prstGeom>
          <a:noFill/>
        </p:spPr>
        <p:txBody>
          <a:bodyPr wrap="square" rtlCol="0">
            <a:spAutoFit/>
          </a:bodyPr>
          <a:lstStyle/>
          <a:p>
            <a:r>
              <a:rPr lang="en-US" b="1" dirty="0"/>
              <a:t>2. Total number of flights cancelled year wise.</a:t>
            </a:r>
            <a:endParaRPr lang="en-IN" b="1" dirty="0"/>
          </a:p>
        </p:txBody>
      </p:sp>
      <p:sp>
        <p:nvSpPr>
          <p:cNvPr id="47" name="TextBox 46">
            <a:extLst>
              <a:ext uri="{FF2B5EF4-FFF2-40B4-BE49-F238E27FC236}">
                <a16:creationId xmlns:a16="http://schemas.microsoft.com/office/drawing/2014/main" id="{774C18D7-09E4-4977-B14C-BB8D283B9D68}"/>
              </a:ext>
            </a:extLst>
          </p:cNvPr>
          <p:cNvSpPr txBox="1"/>
          <p:nvPr/>
        </p:nvSpPr>
        <p:spPr>
          <a:xfrm>
            <a:off x="5321084" y="4864463"/>
            <a:ext cx="5586942" cy="369332"/>
          </a:xfrm>
          <a:prstGeom prst="rect">
            <a:avLst/>
          </a:prstGeom>
          <a:noFill/>
        </p:spPr>
        <p:txBody>
          <a:bodyPr wrap="square" rtlCol="0">
            <a:spAutoFit/>
          </a:bodyPr>
          <a:lstStyle/>
          <a:p>
            <a:r>
              <a:rPr lang="en-US" b="1" dirty="0"/>
              <a:t>3. Total number of flights cancelled month wise.</a:t>
            </a:r>
            <a:endParaRPr lang="en-IN" b="1" dirty="0"/>
          </a:p>
        </p:txBody>
      </p:sp>
    </p:spTree>
    <p:extLst>
      <p:ext uri="{BB962C8B-B14F-4D97-AF65-F5344CB8AC3E}">
        <p14:creationId xmlns:p14="http://schemas.microsoft.com/office/powerpoint/2010/main" val="355294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13">
            <a:extLst>
              <a:ext uri="{FF2B5EF4-FFF2-40B4-BE49-F238E27FC236}">
                <a16:creationId xmlns:a16="http://schemas.microsoft.com/office/drawing/2014/main" id="{06717F81-E399-4FD6-B4C2-A8EEA284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9555174-C3D6-4110-A78B-405947FD515B}"/>
              </a:ext>
            </a:extLst>
          </p:cNvPr>
          <p:cNvSpPr>
            <a:spLocks noGrp="1"/>
          </p:cNvSpPr>
          <p:nvPr>
            <p:ph type="title"/>
          </p:nvPr>
        </p:nvSpPr>
        <p:spPr>
          <a:xfrm>
            <a:off x="707165" y="735337"/>
            <a:ext cx="4613919" cy="1499616"/>
          </a:xfrm>
        </p:spPr>
        <p:txBody>
          <a:bodyPr vert="horz" lIns="91440" tIns="45720" rIns="91440" bIns="45720" rtlCol="0" anchor="b">
            <a:normAutofit/>
          </a:bodyPr>
          <a:lstStyle/>
          <a:p>
            <a:r>
              <a:rPr lang="en-US" sz="3300" dirty="0"/>
              <a:t>Total number of flights On Time for different time periods</a:t>
            </a:r>
          </a:p>
        </p:txBody>
      </p:sp>
      <p:sp>
        <p:nvSpPr>
          <p:cNvPr id="6" name="Rectangle 15">
            <a:extLst>
              <a:ext uri="{FF2B5EF4-FFF2-40B4-BE49-F238E27FC236}">
                <a16:creationId xmlns:a16="http://schemas.microsoft.com/office/drawing/2014/main" id="{F964DC2D-E6F6-4E82-BD81-9AFFD04D3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7">
            <a:extLst>
              <a:ext uri="{FF2B5EF4-FFF2-40B4-BE49-F238E27FC236}">
                <a16:creationId xmlns:a16="http://schemas.microsoft.com/office/drawing/2014/main" id="{8D2C8E56-8A01-41E7-A0DC-FEB34D594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 name="Rectangle 64">
              <a:extLst>
                <a:ext uri="{FF2B5EF4-FFF2-40B4-BE49-F238E27FC236}">
                  <a16:creationId xmlns:a16="http://schemas.microsoft.com/office/drawing/2014/main" id="{8FEEBD60-4B38-4F28-BBA7-6C3A3DE19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6">
              <a:extLst>
                <a:ext uri="{FF2B5EF4-FFF2-40B4-BE49-F238E27FC236}">
                  <a16:creationId xmlns:a16="http://schemas.microsoft.com/office/drawing/2014/main" id="{C1CBB46A-30BA-452D-8A92-55B0C0720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4">
              <a:extLst>
                <a:ext uri="{FF2B5EF4-FFF2-40B4-BE49-F238E27FC236}">
                  <a16:creationId xmlns:a16="http://schemas.microsoft.com/office/drawing/2014/main" id="{BD742121-CC60-4A46-A4B0-CC66CA58E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6">
              <a:extLst>
                <a:ext uri="{FF2B5EF4-FFF2-40B4-BE49-F238E27FC236}">
                  <a16:creationId xmlns:a16="http://schemas.microsoft.com/office/drawing/2014/main" id="{F1CD70EC-39A4-4B76-930B-CF2F28039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4">
              <a:extLst>
                <a:ext uri="{FF2B5EF4-FFF2-40B4-BE49-F238E27FC236}">
                  <a16:creationId xmlns:a16="http://schemas.microsoft.com/office/drawing/2014/main" id="{79A52A25-7D17-4481-B3E3-9F1B543B7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37DC99FE-72F7-4A38-9CA8-46CD9506D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0D17C654-67F0-4EF2-86D4-94D13BD71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D211D0A0-2273-48B3-BCE2-C451B26D7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3206EC6-A736-4579-B7DE-16751CD12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1D1D3762-AFCD-472E-BACB-970931608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A689E59B-6FF9-48B5-B39F-2D7F0A857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B0AC527D-AA1A-43DE-B82D-0182BD184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D36948C-D54F-4DA0-8553-7089884F7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10C9339-36A3-43BD-ABDD-32DED88BC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3FEE53F-4AC1-4B0D-95CB-4359BD66F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62A4BCE2-1823-4B3A-A8A5-8E2788CF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E114668C-CA61-4D28-A08E-829A84402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9A8B574-D2E7-4107-90E1-FF1600E9A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F004118-B749-468C-96DA-D5188C51A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2284FD32-4977-4CAC-A080-47D51C910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5B8DB155-50AE-4366-8FF0-5DDB057B3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AF23FC4-7A3F-483F-90A1-C7363E6A08A4}"/>
              </a:ext>
            </a:extLst>
          </p:cNvPr>
          <p:cNvSpPr txBox="1"/>
          <p:nvPr/>
        </p:nvSpPr>
        <p:spPr>
          <a:xfrm>
            <a:off x="5321084" y="91835"/>
            <a:ext cx="6096000" cy="369332"/>
          </a:xfrm>
          <a:prstGeom prst="rect">
            <a:avLst/>
          </a:prstGeom>
          <a:noFill/>
        </p:spPr>
        <p:txBody>
          <a:bodyPr wrap="square">
            <a:spAutoFit/>
          </a:bodyPr>
          <a:lstStyle/>
          <a:p>
            <a:r>
              <a:rPr lang="en-US" b="1" dirty="0"/>
              <a:t>1. Total number of flights On Time for each month. </a:t>
            </a:r>
            <a:endParaRPr lang="en-IN" b="1" dirty="0"/>
          </a:p>
        </p:txBody>
      </p:sp>
      <p:sp>
        <p:nvSpPr>
          <p:cNvPr id="33" name="TextBox 32">
            <a:extLst>
              <a:ext uri="{FF2B5EF4-FFF2-40B4-BE49-F238E27FC236}">
                <a16:creationId xmlns:a16="http://schemas.microsoft.com/office/drawing/2014/main" id="{B64FDC00-200F-4C19-BB4A-014A979CDA59}"/>
              </a:ext>
            </a:extLst>
          </p:cNvPr>
          <p:cNvSpPr txBox="1"/>
          <p:nvPr/>
        </p:nvSpPr>
        <p:spPr>
          <a:xfrm>
            <a:off x="5321084" y="4781519"/>
            <a:ext cx="5586942" cy="369332"/>
          </a:xfrm>
          <a:prstGeom prst="rect">
            <a:avLst/>
          </a:prstGeom>
          <a:noFill/>
        </p:spPr>
        <p:txBody>
          <a:bodyPr wrap="square" rtlCol="0">
            <a:spAutoFit/>
          </a:bodyPr>
          <a:lstStyle/>
          <a:p>
            <a:r>
              <a:rPr lang="en-US" b="1" dirty="0"/>
              <a:t>3. Total number of flights On Time year wise.</a:t>
            </a:r>
            <a:endParaRPr lang="en-IN" b="1" dirty="0"/>
          </a:p>
        </p:txBody>
      </p:sp>
      <p:sp>
        <p:nvSpPr>
          <p:cNvPr id="34" name="TextBox 33">
            <a:extLst>
              <a:ext uri="{FF2B5EF4-FFF2-40B4-BE49-F238E27FC236}">
                <a16:creationId xmlns:a16="http://schemas.microsoft.com/office/drawing/2014/main" id="{DE9BCD42-4197-47F8-AC4C-8C2B2354563F}"/>
              </a:ext>
            </a:extLst>
          </p:cNvPr>
          <p:cNvSpPr txBox="1"/>
          <p:nvPr/>
        </p:nvSpPr>
        <p:spPr>
          <a:xfrm>
            <a:off x="5321084" y="2403358"/>
            <a:ext cx="5586942" cy="369332"/>
          </a:xfrm>
          <a:prstGeom prst="rect">
            <a:avLst/>
          </a:prstGeom>
          <a:noFill/>
        </p:spPr>
        <p:txBody>
          <a:bodyPr wrap="square" rtlCol="0">
            <a:spAutoFit/>
          </a:bodyPr>
          <a:lstStyle/>
          <a:p>
            <a:r>
              <a:rPr lang="en-US" b="1" dirty="0"/>
              <a:t>2. Total number of flights On Time month wise.</a:t>
            </a:r>
            <a:endParaRPr lang="en-IN" b="1" dirty="0"/>
          </a:p>
        </p:txBody>
      </p:sp>
      <p:pic>
        <p:nvPicPr>
          <p:cNvPr id="36" name="Picture 35" descr="Graphical user interface, text, application&#10;&#10;Description automatically generated">
            <a:extLst>
              <a:ext uri="{FF2B5EF4-FFF2-40B4-BE49-F238E27FC236}">
                <a16:creationId xmlns:a16="http://schemas.microsoft.com/office/drawing/2014/main" id="{FB3DC251-06EB-4785-94F0-5F90A5B196AF}"/>
              </a:ext>
            </a:extLst>
          </p:cNvPr>
          <p:cNvPicPr>
            <a:picLocks noChangeAspect="1"/>
          </p:cNvPicPr>
          <p:nvPr/>
        </p:nvPicPr>
        <p:blipFill rotWithShape="1">
          <a:blip r:embed="rId2">
            <a:extLst>
              <a:ext uri="{28A0092B-C50C-407E-A947-70E740481C1C}">
                <a14:useLocalDpi xmlns:a14="http://schemas.microsoft.com/office/drawing/2010/main" val="0"/>
              </a:ext>
            </a:extLst>
          </a:blip>
          <a:srcRect t="23677"/>
          <a:stretch/>
        </p:blipFill>
        <p:spPr>
          <a:xfrm>
            <a:off x="5695114" y="2932043"/>
            <a:ext cx="6496885" cy="1603580"/>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2AB4FBE0-2724-4A27-81DE-BCA23B097A82}"/>
              </a:ext>
            </a:extLst>
          </p:cNvPr>
          <p:cNvPicPr>
            <a:picLocks noChangeAspect="1"/>
          </p:cNvPicPr>
          <p:nvPr/>
        </p:nvPicPr>
        <p:blipFill rotWithShape="1">
          <a:blip r:embed="rId3">
            <a:extLst>
              <a:ext uri="{28A0092B-C50C-407E-A947-70E740481C1C}">
                <a14:useLocalDpi xmlns:a14="http://schemas.microsoft.com/office/drawing/2010/main" val="0"/>
              </a:ext>
            </a:extLst>
          </a:blip>
          <a:srcRect t="24076"/>
          <a:stretch/>
        </p:blipFill>
        <p:spPr>
          <a:xfrm>
            <a:off x="5695114" y="620520"/>
            <a:ext cx="6122854" cy="1297392"/>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F5A844F2-AE93-4678-9BE7-0C9AB269FDCD}"/>
              </a:ext>
            </a:extLst>
          </p:cNvPr>
          <p:cNvPicPr>
            <a:picLocks noChangeAspect="1"/>
          </p:cNvPicPr>
          <p:nvPr/>
        </p:nvPicPr>
        <p:blipFill rotWithShape="1">
          <a:blip r:embed="rId4">
            <a:extLst>
              <a:ext uri="{28A0092B-C50C-407E-A947-70E740481C1C}">
                <a14:useLocalDpi xmlns:a14="http://schemas.microsoft.com/office/drawing/2010/main" val="0"/>
              </a:ext>
            </a:extLst>
          </a:blip>
          <a:srcRect t="24484"/>
          <a:stretch/>
        </p:blipFill>
        <p:spPr>
          <a:xfrm>
            <a:off x="5619530" y="5466522"/>
            <a:ext cx="6572470" cy="1334596"/>
          </a:xfrm>
          <a:prstGeom prst="rect">
            <a:avLst/>
          </a:prstGeom>
        </p:spPr>
      </p:pic>
    </p:spTree>
    <p:extLst>
      <p:ext uri="{BB962C8B-B14F-4D97-AF65-F5344CB8AC3E}">
        <p14:creationId xmlns:p14="http://schemas.microsoft.com/office/powerpoint/2010/main" val="281631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6EC5-1050-4869-906E-9696DD8CB93E}"/>
              </a:ext>
            </a:extLst>
          </p:cNvPr>
          <p:cNvSpPr>
            <a:spLocks noGrp="1"/>
          </p:cNvSpPr>
          <p:nvPr>
            <p:ph type="title"/>
          </p:nvPr>
        </p:nvSpPr>
        <p:spPr>
          <a:xfrm>
            <a:off x="838200" y="365125"/>
            <a:ext cx="10515600" cy="1325563"/>
          </a:xfrm>
        </p:spPr>
        <p:txBody>
          <a:bodyPr/>
          <a:lstStyle/>
          <a:p>
            <a:r>
              <a:rPr lang="en-IN" b="1" dirty="0"/>
              <a:t>Business Problem/Case Study</a:t>
            </a:r>
          </a:p>
        </p:txBody>
      </p:sp>
      <p:graphicFrame>
        <p:nvGraphicFramePr>
          <p:cNvPr id="6" name="Content Placeholder 3">
            <a:extLst>
              <a:ext uri="{FF2B5EF4-FFF2-40B4-BE49-F238E27FC236}">
                <a16:creationId xmlns:a16="http://schemas.microsoft.com/office/drawing/2014/main" id="{F4996F9B-4E86-4480-9D7F-4A2528F6AB0E}"/>
              </a:ext>
            </a:extLst>
          </p:cNvPr>
          <p:cNvGraphicFramePr>
            <a:graphicFrameLocks noGrp="1"/>
          </p:cNvGraphicFramePr>
          <p:nvPr>
            <p:ph idx="1"/>
            <p:extLst>
              <p:ext uri="{D42A27DB-BD31-4B8C-83A1-F6EECF244321}">
                <p14:modId xmlns:p14="http://schemas.microsoft.com/office/powerpoint/2010/main" val="3581717468"/>
              </p:ext>
            </p:extLst>
          </p:nvPr>
        </p:nvGraphicFramePr>
        <p:xfrm>
          <a:off x="838200" y="18662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0637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97CAC5C-A37D-492F-9F43-A2585CFEEE3A}"/>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b="1" kern="1200" dirty="0">
                <a:solidFill>
                  <a:srgbClr val="FFFFFF"/>
                </a:solidFill>
                <a:latin typeface="+mj-lt"/>
                <a:ea typeface="+mj-ea"/>
                <a:cs typeface="+mj-cs"/>
              </a:rPr>
              <a:t>Solutions and Insights</a:t>
            </a:r>
          </a:p>
        </p:txBody>
      </p:sp>
      <p:sp>
        <p:nvSpPr>
          <p:cNvPr id="13" name="TextBox 12">
            <a:extLst>
              <a:ext uri="{FF2B5EF4-FFF2-40B4-BE49-F238E27FC236}">
                <a16:creationId xmlns:a16="http://schemas.microsoft.com/office/drawing/2014/main" id="{60CC4589-D81F-4D0C-A5CF-78AD73A001C5}"/>
              </a:ext>
            </a:extLst>
          </p:cNvPr>
          <p:cNvSpPr txBox="1"/>
          <p:nvPr/>
        </p:nvSpPr>
        <p:spPr>
          <a:xfrm>
            <a:off x="12835" y="3206346"/>
            <a:ext cx="2898350" cy="3563159"/>
          </a:xfrm>
          <a:prstGeom prst="rect">
            <a:avLst/>
          </a:prstGeom>
        </p:spPr>
        <p:txBody>
          <a:bodyPr vert="horz" lIns="91440" tIns="45720" rIns="91440" bIns="45720" rtlCol="0">
            <a:normAutofit/>
          </a:bodyPr>
          <a:lstStyle/>
          <a:p>
            <a:pPr>
              <a:lnSpc>
                <a:spcPct val="90000"/>
              </a:lnSpc>
              <a:spcAft>
                <a:spcPts val="600"/>
              </a:spcAft>
            </a:pPr>
            <a:r>
              <a:rPr lang="en-US" sz="2400" dirty="0"/>
              <a:t>For the solution and analysis through visuals we will use another great feature of MS Azure that is MS Power BI</a:t>
            </a:r>
          </a:p>
        </p:txBody>
      </p:sp>
      <p:pic>
        <p:nvPicPr>
          <p:cNvPr id="15" name="Picture 14" descr="Graphical user interface&#10;&#10;Description automatically generated">
            <a:extLst>
              <a:ext uri="{FF2B5EF4-FFF2-40B4-BE49-F238E27FC236}">
                <a16:creationId xmlns:a16="http://schemas.microsoft.com/office/drawing/2014/main" id="{FDB634BE-F94D-40F4-B80F-D62D9EC9A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85" y="2238031"/>
            <a:ext cx="9280815" cy="4648543"/>
          </a:xfrm>
          <a:prstGeom prst="rect">
            <a:avLst/>
          </a:prstGeom>
        </p:spPr>
      </p:pic>
    </p:spTree>
    <p:extLst>
      <p:ext uri="{BB962C8B-B14F-4D97-AF65-F5344CB8AC3E}">
        <p14:creationId xmlns:p14="http://schemas.microsoft.com/office/powerpoint/2010/main" val="50150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6352-D39E-44E1-AC18-7338F06489FB}"/>
              </a:ext>
            </a:extLst>
          </p:cNvPr>
          <p:cNvSpPr>
            <a:spLocks noGrp="1"/>
          </p:cNvSpPr>
          <p:nvPr>
            <p:ph type="title"/>
          </p:nvPr>
        </p:nvSpPr>
        <p:spPr>
          <a:xfrm>
            <a:off x="-25400" y="9525"/>
            <a:ext cx="10515600" cy="335915"/>
          </a:xfrm>
        </p:spPr>
        <p:txBody>
          <a:bodyPr>
            <a:normAutofit fontScale="90000"/>
          </a:bodyPr>
          <a:lstStyle/>
          <a:p>
            <a:r>
              <a:rPr lang="en-US" sz="2400" b="1" dirty="0"/>
              <a:t>Total number of flights delayed for different time periods</a:t>
            </a:r>
            <a:endParaRPr lang="en-IN" sz="2400" b="1" dirty="0"/>
          </a:p>
        </p:txBody>
      </p:sp>
      <p:pic>
        <p:nvPicPr>
          <p:cNvPr id="5" name="Picture 4" descr="Chart&#10;&#10;Description automatically generated">
            <a:extLst>
              <a:ext uri="{FF2B5EF4-FFF2-40B4-BE49-F238E27FC236}">
                <a16:creationId xmlns:a16="http://schemas.microsoft.com/office/drawing/2014/main" id="{F6E11E88-4F39-4D44-B018-3CEA9CB1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 y="325120"/>
            <a:ext cx="10981965" cy="6512560"/>
          </a:xfrm>
          <a:prstGeom prst="rect">
            <a:avLst/>
          </a:prstGeom>
        </p:spPr>
      </p:pic>
    </p:spTree>
    <p:extLst>
      <p:ext uri="{BB962C8B-B14F-4D97-AF65-F5344CB8AC3E}">
        <p14:creationId xmlns:p14="http://schemas.microsoft.com/office/powerpoint/2010/main" val="366064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F163-DD29-4A33-87B6-C188F0B5EFAD}"/>
              </a:ext>
            </a:extLst>
          </p:cNvPr>
          <p:cNvSpPr>
            <a:spLocks noGrp="1"/>
          </p:cNvSpPr>
          <p:nvPr>
            <p:ph type="title"/>
          </p:nvPr>
        </p:nvSpPr>
        <p:spPr>
          <a:xfrm>
            <a:off x="0" y="66675"/>
            <a:ext cx="10515600" cy="225425"/>
          </a:xfrm>
        </p:spPr>
        <p:txBody>
          <a:bodyPr>
            <a:normAutofit fontScale="90000"/>
          </a:bodyPr>
          <a:lstStyle/>
          <a:p>
            <a:r>
              <a:rPr lang="en-US" sz="2400" b="1"/>
              <a:t>Total number of flights cancelled for different time periods</a:t>
            </a:r>
            <a:endParaRPr lang="en-IN" sz="2400" b="1" dirty="0"/>
          </a:p>
        </p:txBody>
      </p:sp>
      <p:pic>
        <p:nvPicPr>
          <p:cNvPr id="7" name="Picture 6" descr="Chart&#10;&#10;Description automatically generated">
            <a:extLst>
              <a:ext uri="{FF2B5EF4-FFF2-40B4-BE49-F238E27FC236}">
                <a16:creationId xmlns:a16="http://schemas.microsoft.com/office/drawing/2014/main" id="{C2CF553A-C6AF-4963-B3E1-D2A6784BA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428625"/>
            <a:ext cx="11075595" cy="6429374"/>
          </a:xfrm>
          <a:prstGeom prst="rect">
            <a:avLst/>
          </a:prstGeom>
        </p:spPr>
      </p:pic>
    </p:spTree>
    <p:extLst>
      <p:ext uri="{BB962C8B-B14F-4D97-AF65-F5344CB8AC3E}">
        <p14:creationId xmlns:p14="http://schemas.microsoft.com/office/powerpoint/2010/main" val="341698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7F0D-3C44-4DA8-AA4C-B9E2ACF3C7E8}"/>
              </a:ext>
            </a:extLst>
          </p:cNvPr>
          <p:cNvSpPr>
            <a:spLocks noGrp="1"/>
          </p:cNvSpPr>
          <p:nvPr>
            <p:ph type="title"/>
          </p:nvPr>
        </p:nvSpPr>
        <p:spPr>
          <a:xfrm>
            <a:off x="0" y="11186"/>
            <a:ext cx="10515600" cy="315912"/>
          </a:xfrm>
        </p:spPr>
        <p:txBody>
          <a:bodyPr>
            <a:normAutofit fontScale="90000"/>
          </a:bodyPr>
          <a:lstStyle/>
          <a:p>
            <a:r>
              <a:rPr lang="en-US" sz="2400" b="1" dirty="0"/>
              <a:t>Total number of flights On Time for different time periods</a:t>
            </a:r>
            <a:endParaRPr lang="en-IN" sz="2400" b="1" dirty="0"/>
          </a:p>
        </p:txBody>
      </p:sp>
      <p:pic>
        <p:nvPicPr>
          <p:cNvPr id="5" name="Picture 4" descr="Chart&#10;&#10;Description automatically generated">
            <a:extLst>
              <a:ext uri="{FF2B5EF4-FFF2-40B4-BE49-F238E27FC236}">
                <a16:creationId xmlns:a16="http://schemas.microsoft.com/office/drawing/2014/main" id="{CBC0D89F-617C-49CC-A4C7-FE4011800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31" y="337275"/>
            <a:ext cx="10995733" cy="6520725"/>
          </a:xfrm>
          <a:prstGeom prst="rect">
            <a:avLst/>
          </a:prstGeom>
        </p:spPr>
      </p:pic>
    </p:spTree>
    <p:extLst>
      <p:ext uri="{BB962C8B-B14F-4D97-AF65-F5344CB8AC3E}">
        <p14:creationId xmlns:p14="http://schemas.microsoft.com/office/powerpoint/2010/main" val="288296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E0CB-C998-433C-8578-86ECF486D823}"/>
              </a:ext>
            </a:extLst>
          </p:cNvPr>
          <p:cNvSpPr>
            <a:spLocks noGrp="1"/>
          </p:cNvSpPr>
          <p:nvPr>
            <p:ph type="title"/>
          </p:nvPr>
        </p:nvSpPr>
        <p:spPr>
          <a:xfrm>
            <a:off x="0" y="0"/>
            <a:ext cx="10515600" cy="368522"/>
          </a:xfrm>
        </p:spPr>
        <p:txBody>
          <a:bodyPr>
            <a:normAutofit fontScale="90000"/>
          </a:bodyPr>
          <a:lstStyle/>
          <a:p>
            <a:r>
              <a:rPr lang="en-US" sz="2400" b="1" dirty="0"/>
              <a:t>Visualization of delayed flights by month</a:t>
            </a:r>
            <a:endParaRPr lang="en-IN" sz="2400" b="1" dirty="0"/>
          </a:p>
        </p:txBody>
      </p:sp>
      <p:pic>
        <p:nvPicPr>
          <p:cNvPr id="4" name="Picture 3" descr="Chart, pie chart&#10;&#10;Description automatically generated">
            <a:extLst>
              <a:ext uri="{FF2B5EF4-FFF2-40B4-BE49-F238E27FC236}">
                <a16:creationId xmlns:a16="http://schemas.microsoft.com/office/drawing/2014/main" id="{F429262C-EBE4-4B9F-8C1B-BB73A79771E3}"/>
              </a:ext>
            </a:extLst>
          </p:cNvPr>
          <p:cNvPicPr>
            <a:picLocks noChangeAspect="1"/>
          </p:cNvPicPr>
          <p:nvPr/>
        </p:nvPicPr>
        <p:blipFill rotWithShape="1">
          <a:blip r:embed="rId2">
            <a:extLst>
              <a:ext uri="{28A0092B-C50C-407E-A947-70E740481C1C}">
                <a14:useLocalDpi xmlns:a14="http://schemas.microsoft.com/office/drawing/2010/main" val="0"/>
              </a:ext>
            </a:extLst>
          </a:blip>
          <a:srcRect r="40424" b="24444"/>
          <a:stretch/>
        </p:blipFill>
        <p:spPr>
          <a:xfrm>
            <a:off x="1990164" y="439642"/>
            <a:ext cx="8433995" cy="6343054"/>
          </a:xfrm>
          <a:prstGeom prst="rect">
            <a:avLst/>
          </a:prstGeom>
        </p:spPr>
      </p:pic>
    </p:spTree>
    <p:extLst>
      <p:ext uri="{BB962C8B-B14F-4D97-AF65-F5344CB8AC3E}">
        <p14:creationId xmlns:p14="http://schemas.microsoft.com/office/powerpoint/2010/main" val="259333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C785-83FF-4425-9ECB-5692E9072CD5}"/>
              </a:ext>
            </a:extLst>
          </p:cNvPr>
          <p:cNvSpPr>
            <a:spLocks noGrp="1"/>
          </p:cNvSpPr>
          <p:nvPr>
            <p:ph type="title"/>
          </p:nvPr>
        </p:nvSpPr>
        <p:spPr>
          <a:xfrm>
            <a:off x="838200" y="365125"/>
            <a:ext cx="10515600" cy="356235"/>
          </a:xfrm>
        </p:spPr>
        <p:txBody>
          <a:bodyPr>
            <a:noAutofit/>
          </a:bodyPr>
          <a:lstStyle/>
          <a:p>
            <a:r>
              <a:rPr lang="en-US" sz="2400" b="1" dirty="0"/>
              <a:t>Visualization of delayed flight by month over the year </a:t>
            </a:r>
            <a:endParaRPr lang="en-IN" sz="2400" b="1" dirty="0"/>
          </a:p>
        </p:txBody>
      </p:sp>
      <p:pic>
        <p:nvPicPr>
          <p:cNvPr id="4" name="Content Placeholder 3" descr="Chart, line chart&#10;&#10;Description automatically generated">
            <a:extLst>
              <a:ext uri="{FF2B5EF4-FFF2-40B4-BE49-F238E27FC236}">
                <a16:creationId xmlns:a16="http://schemas.microsoft.com/office/drawing/2014/main" id="{92E831FD-0032-43D3-AF25-C24D3E730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027906"/>
            <a:ext cx="9632695" cy="5712412"/>
          </a:xfrm>
          <a:prstGeom prst="rect">
            <a:avLst/>
          </a:prstGeom>
        </p:spPr>
      </p:pic>
    </p:spTree>
    <p:extLst>
      <p:ext uri="{BB962C8B-B14F-4D97-AF65-F5344CB8AC3E}">
        <p14:creationId xmlns:p14="http://schemas.microsoft.com/office/powerpoint/2010/main" val="27935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202D-6352-4625-8E97-5B44F9F1E6B5}"/>
              </a:ext>
            </a:extLst>
          </p:cNvPr>
          <p:cNvSpPr>
            <a:spLocks noGrp="1"/>
          </p:cNvSpPr>
          <p:nvPr>
            <p:ph type="title"/>
          </p:nvPr>
        </p:nvSpPr>
        <p:spPr>
          <a:xfrm>
            <a:off x="0" y="4762"/>
            <a:ext cx="12567920" cy="434975"/>
          </a:xfrm>
        </p:spPr>
        <p:txBody>
          <a:bodyPr>
            <a:normAutofit fontScale="90000"/>
          </a:bodyPr>
          <a:lstStyle/>
          <a:p>
            <a:r>
              <a:rPr lang="en-US" sz="2400" b="1"/>
              <a:t>Visualization of cancelled flights by month                       Visualization of cancelled flights by month over years </a:t>
            </a:r>
            <a:endParaRPr lang="en-IN" sz="2400" dirty="0"/>
          </a:p>
        </p:txBody>
      </p:sp>
      <p:pic>
        <p:nvPicPr>
          <p:cNvPr id="5" name="Picture 4" descr="Chart, bar chart&#10;&#10;Description automatically generated">
            <a:extLst>
              <a:ext uri="{FF2B5EF4-FFF2-40B4-BE49-F238E27FC236}">
                <a16:creationId xmlns:a16="http://schemas.microsoft.com/office/drawing/2014/main" id="{54B7B2CF-81BA-4FB7-8092-942F08228F87}"/>
              </a:ext>
            </a:extLst>
          </p:cNvPr>
          <p:cNvPicPr>
            <a:picLocks noChangeAspect="1"/>
          </p:cNvPicPr>
          <p:nvPr/>
        </p:nvPicPr>
        <p:blipFill rotWithShape="1">
          <a:blip r:embed="rId2">
            <a:extLst>
              <a:ext uri="{28A0092B-C50C-407E-A947-70E740481C1C}">
                <a14:useLocalDpi xmlns:a14="http://schemas.microsoft.com/office/drawing/2010/main" val="0"/>
              </a:ext>
            </a:extLst>
          </a:blip>
          <a:srcRect r="48946" b="48296"/>
          <a:stretch/>
        </p:blipFill>
        <p:spPr>
          <a:xfrm>
            <a:off x="32067" y="528319"/>
            <a:ext cx="6834612" cy="4104641"/>
          </a:xfrm>
          <a:prstGeom prst="rect">
            <a:avLst/>
          </a:prstGeom>
        </p:spPr>
      </p:pic>
      <p:pic>
        <p:nvPicPr>
          <p:cNvPr id="7" name="Picture 6" descr="Chart, bar chart&#10;&#10;Description automatically generated">
            <a:extLst>
              <a:ext uri="{FF2B5EF4-FFF2-40B4-BE49-F238E27FC236}">
                <a16:creationId xmlns:a16="http://schemas.microsoft.com/office/drawing/2014/main" id="{064AAFC1-AB96-4364-96F0-4696F500862D}"/>
              </a:ext>
            </a:extLst>
          </p:cNvPr>
          <p:cNvPicPr>
            <a:picLocks noChangeAspect="1"/>
          </p:cNvPicPr>
          <p:nvPr/>
        </p:nvPicPr>
        <p:blipFill rotWithShape="1">
          <a:blip r:embed="rId2">
            <a:extLst>
              <a:ext uri="{28A0092B-C50C-407E-A947-70E740481C1C}">
                <a14:useLocalDpi xmlns:a14="http://schemas.microsoft.com/office/drawing/2010/main" val="0"/>
              </a:ext>
            </a:extLst>
          </a:blip>
          <a:srcRect t="51357" r="48155" b="-1"/>
          <a:stretch/>
        </p:blipFill>
        <p:spPr>
          <a:xfrm>
            <a:off x="6736080" y="751840"/>
            <a:ext cx="5355516" cy="5953760"/>
          </a:xfrm>
          <a:prstGeom prst="rect">
            <a:avLst/>
          </a:prstGeom>
        </p:spPr>
      </p:pic>
    </p:spTree>
    <p:extLst>
      <p:ext uri="{BB962C8B-B14F-4D97-AF65-F5344CB8AC3E}">
        <p14:creationId xmlns:p14="http://schemas.microsoft.com/office/powerpoint/2010/main" val="351634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BBC7-7EA2-4E35-A5E2-C784A0654086}"/>
              </a:ext>
            </a:extLst>
          </p:cNvPr>
          <p:cNvSpPr>
            <a:spLocks noGrp="1"/>
          </p:cNvSpPr>
          <p:nvPr>
            <p:ph type="title"/>
          </p:nvPr>
        </p:nvSpPr>
        <p:spPr>
          <a:xfrm>
            <a:off x="462280" y="0"/>
            <a:ext cx="8173720" cy="559435"/>
          </a:xfrm>
        </p:spPr>
        <p:txBody>
          <a:bodyPr>
            <a:normAutofit/>
          </a:bodyPr>
          <a:lstStyle/>
          <a:p>
            <a:r>
              <a:rPr lang="en-US" sz="2400" b="1" dirty="0"/>
              <a:t>Visualization of On Time flights by month</a:t>
            </a:r>
            <a:endParaRPr lang="en-IN" sz="2400" b="1" dirty="0"/>
          </a:p>
        </p:txBody>
      </p:sp>
      <p:pic>
        <p:nvPicPr>
          <p:cNvPr id="5" name="Content Placeholder 4" descr="Chart&#10;&#10;Description automatically generated">
            <a:extLst>
              <a:ext uri="{FF2B5EF4-FFF2-40B4-BE49-F238E27FC236}">
                <a16:creationId xmlns:a16="http://schemas.microsoft.com/office/drawing/2014/main" id="{958AAC4E-90EA-4731-BF7B-3331A46C2E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857" b="40338"/>
          <a:stretch/>
        </p:blipFill>
        <p:spPr>
          <a:xfrm>
            <a:off x="1857154" y="559435"/>
            <a:ext cx="8212421" cy="6297047"/>
          </a:xfrm>
        </p:spPr>
      </p:pic>
    </p:spTree>
    <p:extLst>
      <p:ext uri="{BB962C8B-B14F-4D97-AF65-F5344CB8AC3E}">
        <p14:creationId xmlns:p14="http://schemas.microsoft.com/office/powerpoint/2010/main" val="224363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34B7-50F6-47B0-BB1A-DC198A6FF68C}"/>
              </a:ext>
            </a:extLst>
          </p:cNvPr>
          <p:cNvSpPr>
            <a:spLocks noGrp="1"/>
          </p:cNvSpPr>
          <p:nvPr>
            <p:ph type="title"/>
          </p:nvPr>
        </p:nvSpPr>
        <p:spPr>
          <a:xfrm>
            <a:off x="838200" y="558165"/>
            <a:ext cx="10515600" cy="1325563"/>
          </a:xfrm>
        </p:spPr>
        <p:txBody>
          <a:bodyPr>
            <a:normAutofit/>
          </a:bodyPr>
          <a:lstStyle/>
          <a:p>
            <a:r>
              <a:rPr lang="en-US" sz="2400" b="1" dirty="0"/>
              <a:t> </a:t>
            </a:r>
            <a:endParaRPr lang="en-IN" sz="2400" b="1" dirty="0"/>
          </a:p>
        </p:txBody>
      </p:sp>
      <p:pic>
        <p:nvPicPr>
          <p:cNvPr id="6" name="Content Placeholder 5" descr="Chart&#10;&#10;Description automatically generated">
            <a:extLst>
              <a:ext uri="{FF2B5EF4-FFF2-40B4-BE49-F238E27FC236}">
                <a16:creationId xmlns:a16="http://schemas.microsoft.com/office/drawing/2014/main" id="{16A88251-A9E4-485A-957C-C6F056B03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 y="376536"/>
            <a:ext cx="10586720" cy="6278171"/>
          </a:xfrm>
        </p:spPr>
      </p:pic>
      <p:sp>
        <p:nvSpPr>
          <p:cNvPr id="4" name="Title 1">
            <a:extLst>
              <a:ext uri="{FF2B5EF4-FFF2-40B4-BE49-F238E27FC236}">
                <a16:creationId xmlns:a16="http://schemas.microsoft.com/office/drawing/2014/main" id="{8D0C060B-6EF5-45A9-B70F-43840AE7BE54}"/>
              </a:ext>
            </a:extLst>
          </p:cNvPr>
          <p:cNvSpPr txBox="1">
            <a:spLocks/>
          </p:cNvSpPr>
          <p:nvPr/>
        </p:nvSpPr>
        <p:spPr>
          <a:xfrm>
            <a:off x="462280" y="0"/>
            <a:ext cx="8173720" cy="55943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Visualization of On Time flights by year and On Time flights by month throughout years</a:t>
            </a:r>
            <a:endParaRPr lang="en-IN" sz="2400" b="1" dirty="0"/>
          </a:p>
        </p:txBody>
      </p:sp>
    </p:spTree>
    <p:extLst>
      <p:ext uri="{BB962C8B-B14F-4D97-AF65-F5344CB8AC3E}">
        <p14:creationId xmlns:p14="http://schemas.microsoft.com/office/powerpoint/2010/main" val="396774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F25707-D53B-47EF-A94D-C7F362C5562A}"/>
              </a:ext>
            </a:extLst>
          </p:cNvPr>
          <p:cNvSpPr>
            <a:spLocks noGrp="1"/>
          </p:cNvSpPr>
          <p:nvPr>
            <p:ph type="title"/>
          </p:nvPr>
        </p:nvSpPr>
        <p:spPr>
          <a:xfrm>
            <a:off x="643467" y="640080"/>
            <a:ext cx="3096427" cy="5613236"/>
          </a:xfrm>
        </p:spPr>
        <p:txBody>
          <a:bodyPr anchor="ctr">
            <a:normAutofit/>
          </a:bodyPr>
          <a:lstStyle/>
          <a:p>
            <a:pPr algn="ctr"/>
            <a:r>
              <a:rPr lang="en-US" sz="3100" b="1" dirty="0">
                <a:solidFill>
                  <a:srgbClr val="FFFFFF"/>
                </a:solidFill>
              </a:rPr>
              <a:t>For the Visualization of average departure delay  a View/Virtual Table is best option which contains the average of all the minutes delayed and corresponding month and year</a:t>
            </a:r>
            <a:endParaRPr lang="en-IN" sz="3100" b="1" dirty="0">
              <a:solidFill>
                <a:srgbClr val="FFFFFF"/>
              </a:solidFill>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0549AA94-261A-48B1-AFA5-6BEE58D04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362" y="1182076"/>
            <a:ext cx="6894236" cy="1792501"/>
          </a:xfrm>
          <a:prstGeom prst="rect">
            <a:avLst/>
          </a:prstGeom>
        </p:spPr>
      </p:pic>
      <p:pic>
        <p:nvPicPr>
          <p:cNvPr id="7" name="Picture 6" descr="Table&#10;&#10;Description automatically generated">
            <a:extLst>
              <a:ext uri="{FF2B5EF4-FFF2-40B4-BE49-F238E27FC236}">
                <a16:creationId xmlns:a16="http://schemas.microsoft.com/office/drawing/2014/main" id="{16C059D7-33B1-4EF7-90E3-007051907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362" y="4487126"/>
            <a:ext cx="7163168" cy="1524078"/>
          </a:xfrm>
          <a:prstGeom prst="rect">
            <a:avLst/>
          </a:prstGeom>
        </p:spPr>
      </p:pic>
      <p:sp>
        <p:nvSpPr>
          <p:cNvPr id="8" name="TextBox 7">
            <a:extLst>
              <a:ext uri="{FF2B5EF4-FFF2-40B4-BE49-F238E27FC236}">
                <a16:creationId xmlns:a16="http://schemas.microsoft.com/office/drawing/2014/main" id="{EFA1E164-7902-4AC2-8F41-DA4FA614988D}"/>
              </a:ext>
            </a:extLst>
          </p:cNvPr>
          <p:cNvSpPr txBox="1"/>
          <p:nvPr/>
        </p:nvSpPr>
        <p:spPr>
          <a:xfrm>
            <a:off x="4393362" y="3681492"/>
            <a:ext cx="6498378" cy="369332"/>
          </a:xfrm>
          <a:prstGeom prst="rect">
            <a:avLst/>
          </a:prstGeom>
          <a:noFill/>
        </p:spPr>
        <p:txBody>
          <a:bodyPr wrap="square" rtlCol="0">
            <a:spAutoFit/>
          </a:bodyPr>
          <a:lstStyle/>
          <a:p>
            <a:r>
              <a:rPr lang="en-US" b="1" dirty="0"/>
              <a:t>Demo Table of view </a:t>
            </a:r>
            <a:endParaRPr lang="en-IN" b="1" dirty="0"/>
          </a:p>
        </p:txBody>
      </p:sp>
      <p:sp>
        <p:nvSpPr>
          <p:cNvPr id="13" name="TextBox 12">
            <a:extLst>
              <a:ext uri="{FF2B5EF4-FFF2-40B4-BE49-F238E27FC236}">
                <a16:creationId xmlns:a16="http://schemas.microsoft.com/office/drawing/2014/main" id="{E08E559A-F4B6-4883-AA3B-406D5EC0C798}"/>
              </a:ext>
            </a:extLst>
          </p:cNvPr>
          <p:cNvSpPr txBox="1"/>
          <p:nvPr/>
        </p:nvSpPr>
        <p:spPr>
          <a:xfrm>
            <a:off x="4478655" y="378517"/>
            <a:ext cx="6101080" cy="369332"/>
          </a:xfrm>
          <a:prstGeom prst="rect">
            <a:avLst/>
          </a:prstGeom>
          <a:noFill/>
        </p:spPr>
        <p:txBody>
          <a:bodyPr wrap="square">
            <a:spAutoFit/>
          </a:bodyPr>
          <a:lstStyle/>
          <a:p>
            <a:r>
              <a:rPr lang="en-US" b="1" dirty="0"/>
              <a:t>Query of view as Average </a:t>
            </a:r>
            <a:endParaRPr lang="en-IN" b="1" dirty="0"/>
          </a:p>
        </p:txBody>
      </p:sp>
    </p:spTree>
    <p:extLst>
      <p:ext uri="{BB962C8B-B14F-4D97-AF65-F5344CB8AC3E}">
        <p14:creationId xmlns:p14="http://schemas.microsoft.com/office/powerpoint/2010/main" val="248319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FAC6048-E46E-42A1-93FF-8FD05EA5A83E}"/>
              </a:ext>
            </a:extLst>
          </p:cNvPr>
          <p:cNvSpPr>
            <a:spLocks noGrp="1"/>
          </p:cNvSpPr>
          <p:nvPr>
            <p:ph type="title"/>
          </p:nvPr>
        </p:nvSpPr>
        <p:spPr>
          <a:xfrm>
            <a:off x="1098468" y="885651"/>
            <a:ext cx="3229803" cy="4624603"/>
          </a:xfrm>
        </p:spPr>
        <p:txBody>
          <a:bodyPr>
            <a:normAutofit/>
          </a:bodyPr>
          <a:lstStyle/>
          <a:p>
            <a:r>
              <a:rPr lang="en-US">
                <a:solidFill>
                  <a:srgbClr val="FFFFFF"/>
                </a:solidFill>
              </a:rPr>
              <a:t>About the dataset Airlines.csv</a:t>
            </a:r>
            <a:endParaRPr lang="en-IN">
              <a:solidFill>
                <a:srgbClr val="FFFFFF"/>
              </a:solidFill>
            </a:endParaRPr>
          </a:p>
        </p:txBody>
      </p:sp>
      <p:sp>
        <p:nvSpPr>
          <p:cNvPr id="3" name="Content Placeholder 2">
            <a:extLst>
              <a:ext uri="{FF2B5EF4-FFF2-40B4-BE49-F238E27FC236}">
                <a16:creationId xmlns:a16="http://schemas.microsoft.com/office/drawing/2014/main" id="{00C6EC99-2C7E-4711-9D18-7EBCADA92115}"/>
              </a:ext>
            </a:extLst>
          </p:cNvPr>
          <p:cNvSpPr>
            <a:spLocks noGrp="1"/>
          </p:cNvSpPr>
          <p:nvPr>
            <p:ph idx="1"/>
          </p:nvPr>
        </p:nvSpPr>
        <p:spPr>
          <a:xfrm>
            <a:off x="4978708" y="885651"/>
            <a:ext cx="6525220" cy="4616849"/>
          </a:xfrm>
        </p:spPr>
        <p:txBody>
          <a:bodyPr anchor="ctr">
            <a:normAutofit/>
          </a:bodyPr>
          <a:lstStyle/>
          <a:p>
            <a:pPr marL="0" indent="0">
              <a:buNone/>
            </a:pPr>
            <a:r>
              <a:rPr lang="en-IN" sz="2400" dirty="0">
                <a:effectLst/>
                <a:latin typeface="Segoe UI" panose="020B0502040204020203" pitchFamily="34" charset="0"/>
                <a:ea typeface="Calibri" panose="020F0502020204030204" pitchFamily="34" charset="0"/>
                <a:cs typeface="Times New Roman" panose="02020603050405020304" pitchFamily="18" charset="0"/>
              </a:rPr>
              <a:t>This dataset is all about flights in the united states, including information about the number, length, and type of delays. The data is reported for individual months at every major airport for every carrier. Additional information is available: </a:t>
            </a:r>
            <a:r>
              <a:rPr lang="en-IN" sz="2400" u="none" strike="noStrike" dirty="0">
                <a:effectLst/>
                <a:latin typeface="Segoe UI" panose="020B0502040204020203" pitchFamily="34" charset="0"/>
                <a:ea typeface="Calibri" panose="020F0502020204030204" pitchFamily="34" charset="0"/>
                <a:cs typeface="Times New Roman" panose="02020603050405020304" pitchFamily="18" charset="0"/>
                <a:hlinkClick r:id="rId2"/>
              </a:rPr>
              <a:t>http://www.rita.dot.gov/bts/help/aviation/html/understanding.html</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a:p>
        </p:txBody>
      </p:sp>
    </p:spTree>
    <p:extLst>
      <p:ext uri="{BB962C8B-B14F-4D97-AF65-F5344CB8AC3E}">
        <p14:creationId xmlns:p14="http://schemas.microsoft.com/office/powerpoint/2010/main" val="2769573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D81B-1F3D-4F34-9FC2-1DD9B03EC0DF}"/>
              </a:ext>
            </a:extLst>
          </p:cNvPr>
          <p:cNvSpPr>
            <a:spLocks noGrp="1"/>
          </p:cNvSpPr>
          <p:nvPr>
            <p:ph type="title"/>
          </p:nvPr>
        </p:nvSpPr>
        <p:spPr>
          <a:xfrm>
            <a:off x="0" y="0"/>
            <a:ext cx="8229600" cy="415925"/>
          </a:xfrm>
        </p:spPr>
        <p:txBody>
          <a:bodyPr>
            <a:normAutofit fontScale="90000"/>
          </a:bodyPr>
          <a:lstStyle/>
          <a:p>
            <a:r>
              <a:rPr lang="en-US" sz="2400" b="1" dirty="0"/>
              <a:t>Visualization of average departure delay by month</a:t>
            </a:r>
            <a:endParaRPr lang="en-IN" sz="2400" b="1" dirty="0"/>
          </a:p>
        </p:txBody>
      </p:sp>
      <p:pic>
        <p:nvPicPr>
          <p:cNvPr id="7" name="Picture 6" descr="Chart, pie chart&#10;&#10;Description automatically generated">
            <a:extLst>
              <a:ext uri="{FF2B5EF4-FFF2-40B4-BE49-F238E27FC236}">
                <a16:creationId xmlns:a16="http://schemas.microsoft.com/office/drawing/2014/main" id="{834A2117-E244-4C2B-9078-3F32B7F1F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5" y="687572"/>
            <a:ext cx="10405036" cy="6170428"/>
          </a:xfrm>
          <a:prstGeom prst="rect">
            <a:avLst/>
          </a:prstGeom>
        </p:spPr>
      </p:pic>
    </p:spTree>
    <p:extLst>
      <p:ext uri="{BB962C8B-B14F-4D97-AF65-F5344CB8AC3E}">
        <p14:creationId xmlns:p14="http://schemas.microsoft.com/office/powerpoint/2010/main" val="24739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4905-EE0B-4E39-B30F-3E4EF4458054}"/>
              </a:ext>
            </a:extLst>
          </p:cNvPr>
          <p:cNvSpPr>
            <a:spLocks noGrp="1"/>
          </p:cNvSpPr>
          <p:nvPr>
            <p:ph type="title"/>
          </p:nvPr>
        </p:nvSpPr>
        <p:spPr>
          <a:xfrm>
            <a:off x="0" y="0"/>
            <a:ext cx="10515600" cy="539115"/>
          </a:xfrm>
        </p:spPr>
        <p:txBody>
          <a:bodyPr>
            <a:normAutofit/>
          </a:bodyPr>
          <a:lstStyle/>
          <a:p>
            <a:r>
              <a:rPr lang="en-US" sz="2400" b="1" dirty="0"/>
              <a:t>Visualization of average departure delay by year</a:t>
            </a:r>
            <a:endParaRPr lang="en-IN" sz="2400" b="1" dirty="0"/>
          </a:p>
        </p:txBody>
      </p:sp>
      <p:pic>
        <p:nvPicPr>
          <p:cNvPr id="5" name="Content Placeholder 4" descr="Chart, pie chart&#10;&#10;Description automatically generated">
            <a:extLst>
              <a:ext uri="{FF2B5EF4-FFF2-40B4-BE49-F238E27FC236}">
                <a16:creationId xmlns:a16="http://schemas.microsoft.com/office/drawing/2014/main" id="{2B801C4A-A9C5-4E1E-9996-218F5C615F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9115"/>
            <a:ext cx="10515600" cy="6235996"/>
          </a:xfrm>
        </p:spPr>
      </p:pic>
    </p:spTree>
    <p:extLst>
      <p:ext uri="{BB962C8B-B14F-4D97-AF65-F5344CB8AC3E}">
        <p14:creationId xmlns:p14="http://schemas.microsoft.com/office/powerpoint/2010/main" val="3814908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9F588-277A-431E-9914-66F689D66610}"/>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dirty="0"/>
              <a:t>O</a:t>
            </a:r>
            <a:r>
              <a:rPr lang="en-US" sz="6000" kern="1200" dirty="0">
                <a:solidFill>
                  <a:schemeClr val="tx1"/>
                </a:solidFill>
                <a:latin typeface="+mj-lt"/>
                <a:ea typeface="+mj-ea"/>
                <a:cs typeface="+mj-cs"/>
              </a:rPr>
              <a:t>ther significant insights from the data</a:t>
            </a: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ar chart">
            <a:extLst>
              <a:ext uri="{FF2B5EF4-FFF2-40B4-BE49-F238E27FC236}">
                <a16:creationId xmlns:a16="http://schemas.microsoft.com/office/drawing/2014/main" id="{A73BE9A8-5250-4852-9DDC-5DDC76CAA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50987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6C3D-AC87-4C75-BC40-45F9C4C96D84}"/>
              </a:ext>
            </a:extLst>
          </p:cNvPr>
          <p:cNvSpPr>
            <a:spLocks noGrp="1"/>
          </p:cNvSpPr>
          <p:nvPr>
            <p:ph type="title"/>
          </p:nvPr>
        </p:nvSpPr>
        <p:spPr>
          <a:xfrm>
            <a:off x="111761" y="136680"/>
            <a:ext cx="10515600" cy="315912"/>
          </a:xfrm>
        </p:spPr>
        <p:txBody>
          <a:bodyPr>
            <a:normAutofit fontScale="90000"/>
          </a:bodyPr>
          <a:lstStyle/>
          <a:p>
            <a:r>
              <a:rPr lang="en-US" sz="2400" b="1"/>
              <a:t>Visualization of delay delayed flight by reason of delay</a:t>
            </a:r>
            <a:endParaRPr lang="en-IN" sz="2400" dirty="0"/>
          </a:p>
        </p:txBody>
      </p:sp>
      <p:pic>
        <p:nvPicPr>
          <p:cNvPr id="5" name="Picture 4" descr="Chart, pie chart&#10;&#10;Description automatically generated">
            <a:extLst>
              <a:ext uri="{FF2B5EF4-FFF2-40B4-BE49-F238E27FC236}">
                <a16:creationId xmlns:a16="http://schemas.microsoft.com/office/drawing/2014/main" id="{548283A4-A630-4F69-9457-63ED33E58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452592"/>
            <a:ext cx="10801276" cy="6405408"/>
          </a:xfrm>
          <a:prstGeom prst="rect">
            <a:avLst/>
          </a:prstGeom>
        </p:spPr>
      </p:pic>
    </p:spTree>
    <p:extLst>
      <p:ext uri="{BB962C8B-B14F-4D97-AF65-F5344CB8AC3E}">
        <p14:creationId xmlns:p14="http://schemas.microsoft.com/office/powerpoint/2010/main" val="38020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6CF5-7BA0-4272-B479-2F8F8E5F6D82}"/>
              </a:ext>
            </a:extLst>
          </p:cNvPr>
          <p:cNvSpPr>
            <a:spLocks noGrp="1"/>
          </p:cNvSpPr>
          <p:nvPr>
            <p:ph type="title"/>
          </p:nvPr>
        </p:nvSpPr>
        <p:spPr>
          <a:xfrm>
            <a:off x="0" y="152400"/>
            <a:ext cx="8286750" cy="315912"/>
          </a:xfrm>
        </p:spPr>
        <p:txBody>
          <a:bodyPr>
            <a:normAutofit fontScale="90000"/>
          </a:bodyPr>
          <a:lstStyle/>
          <a:p>
            <a:r>
              <a:rPr lang="en-US" sz="2400" b="1" dirty="0"/>
              <a:t>Visualization of delayed and Cancelled flights by airport name</a:t>
            </a:r>
            <a:endParaRPr lang="en-IN" sz="2400" dirty="0"/>
          </a:p>
        </p:txBody>
      </p:sp>
      <p:pic>
        <p:nvPicPr>
          <p:cNvPr id="5" name="Picture 4" descr="Chart, pie chart&#10;&#10;Description automatically generated">
            <a:extLst>
              <a:ext uri="{FF2B5EF4-FFF2-40B4-BE49-F238E27FC236}">
                <a16:creationId xmlns:a16="http://schemas.microsoft.com/office/drawing/2014/main" id="{A7E5E006-2F25-4DC4-837B-BE889F9A2728}"/>
              </a:ext>
            </a:extLst>
          </p:cNvPr>
          <p:cNvPicPr>
            <a:picLocks noChangeAspect="1"/>
          </p:cNvPicPr>
          <p:nvPr/>
        </p:nvPicPr>
        <p:blipFill rotWithShape="1">
          <a:blip r:embed="rId2">
            <a:extLst>
              <a:ext uri="{28A0092B-C50C-407E-A947-70E740481C1C}">
                <a14:useLocalDpi xmlns:a14="http://schemas.microsoft.com/office/drawing/2010/main" val="0"/>
              </a:ext>
            </a:extLst>
          </a:blip>
          <a:srcRect l="60315" r="5070"/>
          <a:stretch/>
        </p:blipFill>
        <p:spPr>
          <a:xfrm>
            <a:off x="8117840" y="593844"/>
            <a:ext cx="4013200" cy="6223516"/>
          </a:xfrm>
          <a:prstGeom prst="rect">
            <a:avLst/>
          </a:prstGeom>
        </p:spPr>
      </p:pic>
      <p:pic>
        <p:nvPicPr>
          <p:cNvPr id="9" name="Picture 8" descr="Chart, bar chart&#10;&#10;Description automatically generated">
            <a:extLst>
              <a:ext uri="{FF2B5EF4-FFF2-40B4-BE49-F238E27FC236}">
                <a16:creationId xmlns:a16="http://schemas.microsoft.com/office/drawing/2014/main" id="{2CFC7AD4-8BD5-4C5B-B860-0C1D979306ED}"/>
              </a:ext>
            </a:extLst>
          </p:cNvPr>
          <p:cNvPicPr>
            <a:picLocks noChangeAspect="1"/>
          </p:cNvPicPr>
          <p:nvPr/>
        </p:nvPicPr>
        <p:blipFill rotWithShape="1">
          <a:blip r:embed="rId3">
            <a:extLst>
              <a:ext uri="{28A0092B-C50C-407E-A947-70E740481C1C}">
                <a14:useLocalDpi xmlns:a14="http://schemas.microsoft.com/office/drawing/2010/main" val="0"/>
              </a:ext>
            </a:extLst>
          </a:blip>
          <a:srcRect l="51669" r="8445"/>
          <a:stretch/>
        </p:blipFill>
        <p:spPr>
          <a:xfrm>
            <a:off x="579121" y="650240"/>
            <a:ext cx="4175293" cy="6207760"/>
          </a:xfrm>
          <a:prstGeom prst="rect">
            <a:avLst/>
          </a:prstGeom>
        </p:spPr>
      </p:pic>
    </p:spTree>
    <p:extLst>
      <p:ext uri="{BB962C8B-B14F-4D97-AF65-F5344CB8AC3E}">
        <p14:creationId xmlns:p14="http://schemas.microsoft.com/office/powerpoint/2010/main" val="35252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DAB-2EBE-414C-BABE-BBC38DCE8288}"/>
              </a:ext>
            </a:extLst>
          </p:cNvPr>
          <p:cNvSpPr>
            <a:spLocks noGrp="1"/>
          </p:cNvSpPr>
          <p:nvPr>
            <p:ph type="title"/>
          </p:nvPr>
        </p:nvSpPr>
        <p:spPr>
          <a:xfrm>
            <a:off x="0" y="8414"/>
            <a:ext cx="10515600" cy="335915"/>
          </a:xfrm>
        </p:spPr>
        <p:txBody>
          <a:bodyPr>
            <a:normAutofit fontScale="90000"/>
          </a:bodyPr>
          <a:lstStyle/>
          <a:p>
            <a:r>
              <a:rPr lang="en-US" sz="2400" b="1" dirty="0"/>
              <a:t>Visualization of no of flights delayed due to different reasons over the time</a:t>
            </a:r>
            <a:endParaRPr lang="en-IN" sz="2400" b="1" dirty="0"/>
          </a:p>
        </p:txBody>
      </p:sp>
      <p:pic>
        <p:nvPicPr>
          <p:cNvPr id="4" name="Picture 3" descr="Chart, line chart&#10;&#10;Description automatically generated">
            <a:extLst>
              <a:ext uri="{FF2B5EF4-FFF2-40B4-BE49-F238E27FC236}">
                <a16:creationId xmlns:a16="http://schemas.microsoft.com/office/drawing/2014/main" id="{566B8133-B6B9-42ED-9C9B-47510F98E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7906"/>
            <a:ext cx="12192000" cy="5821680"/>
          </a:xfrm>
          <a:prstGeom prst="rect">
            <a:avLst/>
          </a:prstGeom>
        </p:spPr>
      </p:pic>
    </p:spTree>
    <p:extLst>
      <p:ext uri="{BB962C8B-B14F-4D97-AF65-F5344CB8AC3E}">
        <p14:creationId xmlns:p14="http://schemas.microsoft.com/office/powerpoint/2010/main" val="147704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9829-AA13-4AF1-99B7-4DBC6124DCC6}"/>
              </a:ext>
            </a:extLst>
          </p:cNvPr>
          <p:cNvSpPr>
            <a:spLocks noGrp="1"/>
          </p:cNvSpPr>
          <p:nvPr>
            <p:ph type="title"/>
          </p:nvPr>
        </p:nvSpPr>
        <p:spPr>
          <a:xfrm>
            <a:off x="838200" y="0"/>
            <a:ext cx="10515600" cy="437515"/>
          </a:xfrm>
        </p:spPr>
        <p:txBody>
          <a:bodyPr>
            <a:normAutofit/>
          </a:bodyPr>
          <a:lstStyle/>
          <a:p>
            <a:r>
              <a:rPr lang="en-US" sz="2400" b="1" dirty="0"/>
              <a:t>Visualization of Minutes delayed due to different reasons over the time</a:t>
            </a:r>
            <a:endParaRPr lang="en-IN" sz="2400" b="1" dirty="0"/>
          </a:p>
        </p:txBody>
      </p:sp>
      <p:pic>
        <p:nvPicPr>
          <p:cNvPr id="5" name="Content Placeholder 4" descr="Chart, line chart&#10;&#10;Description automatically generated">
            <a:extLst>
              <a:ext uri="{FF2B5EF4-FFF2-40B4-BE49-F238E27FC236}">
                <a16:creationId xmlns:a16="http://schemas.microsoft.com/office/drawing/2014/main" id="{4D394D1A-5468-4D5D-9C8B-3920C159D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480" y="394091"/>
            <a:ext cx="10835640" cy="6425787"/>
          </a:xfrm>
        </p:spPr>
      </p:pic>
    </p:spTree>
    <p:extLst>
      <p:ext uri="{BB962C8B-B14F-4D97-AF65-F5344CB8AC3E}">
        <p14:creationId xmlns:p14="http://schemas.microsoft.com/office/powerpoint/2010/main" val="2040346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16EC5-947D-4498-8218-1E81BDEFB315}"/>
              </a:ext>
            </a:extLst>
          </p:cNvPr>
          <p:cNvSpPr>
            <a:spLocks noGrp="1"/>
          </p:cNvSpPr>
          <p:nvPr>
            <p:ph type="title"/>
          </p:nvPr>
        </p:nvSpPr>
        <p:spPr>
          <a:xfrm>
            <a:off x="965199" y="851517"/>
            <a:ext cx="5130795" cy="1461778"/>
          </a:xfrm>
        </p:spPr>
        <p:txBody>
          <a:bodyPr>
            <a:normAutofit/>
          </a:bodyPr>
          <a:lstStyle/>
          <a:p>
            <a:r>
              <a:rPr lang="en-IN" sz="4000" b="1"/>
              <a:t>Summary</a:t>
            </a:r>
          </a:p>
        </p:txBody>
      </p:sp>
      <p:sp>
        <p:nvSpPr>
          <p:cNvPr id="4" name="Content Placeholder 3">
            <a:extLst>
              <a:ext uri="{FF2B5EF4-FFF2-40B4-BE49-F238E27FC236}">
                <a16:creationId xmlns:a16="http://schemas.microsoft.com/office/drawing/2014/main" id="{9BD480BA-791C-4CEF-94AF-F6EA333472FA}"/>
              </a:ext>
            </a:extLst>
          </p:cNvPr>
          <p:cNvSpPr>
            <a:spLocks noGrp="1"/>
          </p:cNvSpPr>
          <p:nvPr>
            <p:ph idx="1"/>
          </p:nvPr>
        </p:nvSpPr>
        <p:spPr>
          <a:xfrm>
            <a:off x="965200" y="2470248"/>
            <a:ext cx="4048344" cy="3536236"/>
          </a:xfrm>
        </p:spPr>
        <p:txBody>
          <a:bodyPr>
            <a:normAutofit/>
          </a:bodyPr>
          <a:lstStyle/>
          <a:p>
            <a:pPr marL="0" indent="0">
              <a:buNone/>
            </a:pPr>
            <a:r>
              <a:rPr lang="en-US" sz="2200" dirty="0"/>
              <a:t>In the above project the visualization is done by importing the csv file to a </a:t>
            </a:r>
            <a:r>
              <a:rPr lang="en-US" sz="2200" dirty="0" err="1"/>
              <a:t>blop</a:t>
            </a:r>
            <a:r>
              <a:rPr lang="en-US" sz="2200" dirty="0"/>
              <a:t> storage then transformed the data using azure data factory and linked services . The Pipeline used to connect with SQL Database which has given the environment to visualize and get output in the form of structured table and visualizations through Power BI.</a:t>
            </a:r>
          </a:p>
        </p:txBody>
      </p:sp>
      <p:sp>
        <p:nvSpPr>
          <p:cNvPr id="40" name="Freeform: Shape 3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Database">
            <a:extLst>
              <a:ext uri="{FF2B5EF4-FFF2-40B4-BE49-F238E27FC236}">
                <a16:creationId xmlns:a16="http://schemas.microsoft.com/office/drawing/2014/main" id="{6B2D88ED-5800-4EE8-816F-5D850E5576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9828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9E6E-BDB9-415D-8BA5-90639CA22F3E}"/>
              </a:ext>
            </a:extLst>
          </p:cNvPr>
          <p:cNvSpPr>
            <a:spLocks noGrp="1"/>
          </p:cNvSpPr>
          <p:nvPr>
            <p:ph type="title"/>
          </p:nvPr>
        </p:nvSpPr>
        <p:spPr>
          <a:xfrm>
            <a:off x="419100" y="98423"/>
            <a:ext cx="10515600" cy="371475"/>
          </a:xfrm>
        </p:spPr>
        <p:txBody>
          <a:bodyPr>
            <a:normAutofit fontScale="90000"/>
          </a:bodyPr>
          <a:lstStyle/>
          <a:p>
            <a:r>
              <a:rPr lang="en-US" b="1" dirty="0"/>
              <a:t>Information about the Airline Table/CSV</a:t>
            </a:r>
            <a:endParaRPr lang="en-IN" b="1" dirty="0"/>
          </a:p>
        </p:txBody>
      </p:sp>
      <p:graphicFrame>
        <p:nvGraphicFramePr>
          <p:cNvPr id="4" name="Content Placeholder 3">
            <a:extLst>
              <a:ext uri="{FF2B5EF4-FFF2-40B4-BE49-F238E27FC236}">
                <a16:creationId xmlns:a16="http://schemas.microsoft.com/office/drawing/2014/main" id="{DB3CA65C-4171-4191-AB2A-EE856D5C3453}"/>
              </a:ext>
            </a:extLst>
          </p:cNvPr>
          <p:cNvGraphicFramePr>
            <a:graphicFrameLocks noGrp="1"/>
          </p:cNvGraphicFramePr>
          <p:nvPr>
            <p:ph idx="1"/>
            <p:extLst>
              <p:ext uri="{D42A27DB-BD31-4B8C-83A1-F6EECF244321}">
                <p14:modId xmlns:p14="http://schemas.microsoft.com/office/powerpoint/2010/main" val="1260411678"/>
              </p:ext>
            </p:extLst>
          </p:nvPr>
        </p:nvGraphicFramePr>
        <p:xfrm>
          <a:off x="0" y="571499"/>
          <a:ext cx="12192001" cy="12258395"/>
        </p:xfrm>
        <a:graphic>
          <a:graphicData uri="http://schemas.openxmlformats.org/drawingml/2006/table">
            <a:tbl>
              <a:tblPr firstRow="1" firstCol="1" bandRow="1">
                <a:tableStyleId>{5C22544A-7EE6-4342-B048-85BDC9FD1C3A}</a:tableStyleId>
              </a:tblPr>
              <a:tblGrid>
                <a:gridCol w="2636015">
                  <a:extLst>
                    <a:ext uri="{9D8B030D-6E8A-4147-A177-3AD203B41FA5}">
                      <a16:colId xmlns:a16="http://schemas.microsoft.com/office/drawing/2014/main" val="871635657"/>
                    </a:ext>
                  </a:extLst>
                </a:gridCol>
                <a:gridCol w="745138">
                  <a:extLst>
                    <a:ext uri="{9D8B030D-6E8A-4147-A177-3AD203B41FA5}">
                      <a16:colId xmlns:a16="http://schemas.microsoft.com/office/drawing/2014/main" val="71878980"/>
                    </a:ext>
                  </a:extLst>
                </a:gridCol>
                <a:gridCol w="6560289">
                  <a:extLst>
                    <a:ext uri="{9D8B030D-6E8A-4147-A177-3AD203B41FA5}">
                      <a16:colId xmlns:a16="http://schemas.microsoft.com/office/drawing/2014/main" val="3628451152"/>
                    </a:ext>
                  </a:extLst>
                </a:gridCol>
                <a:gridCol w="2250559">
                  <a:extLst>
                    <a:ext uri="{9D8B030D-6E8A-4147-A177-3AD203B41FA5}">
                      <a16:colId xmlns:a16="http://schemas.microsoft.com/office/drawing/2014/main" val="1635750870"/>
                    </a:ext>
                  </a:extLst>
                </a:gridCol>
              </a:tblGrid>
              <a:tr h="181943">
                <a:tc>
                  <a:txBody>
                    <a:bodyPr/>
                    <a:lstStyle/>
                    <a:p>
                      <a:pPr algn="ctr">
                        <a:lnSpc>
                          <a:spcPct val="107000"/>
                        </a:lnSpc>
                        <a:spcAft>
                          <a:spcPts val="800"/>
                        </a:spcAft>
                      </a:pPr>
                      <a:r>
                        <a:rPr lang="en-IN" sz="1400">
                          <a:effectLst/>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List of...</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Comment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Example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671406293"/>
                  </a:ext>
                </a:extLst>
              </a:tr>
              <a:tr h="181943">
                <a:tc>
                  <a:txBody>
                    <a:bodyPr/>
                    <a:lstStyle/>
                    <a:p>
                      <a:pPr algn="l">
                        <a:lnSpc>
                          <a:spcPct val="107000"/>
                        </a:lnSpc>
                        <a:spcAft>
                          <a:spcPts val="800"/>
                        </a:spcAft>
                      </a:pPr>
                      <a:r>
                        <a:rPr lang="en-IN" sz="1400">
                          <a:effectLst/>
                        </a:rPr>
                        <a:t>Airport.Code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3 letter code for this airport, assigned by IATA. For more information, consult this </a:t>
                      </a:r>
                      <a:r>
                        <a:rPr lang="en-IN" sz="1400" u="sng">
                          <a:effectLst/>
                          <a:hlinkClick r:id="rId2"/>
                        </a:rPr>
                        <a:t>List of Airport Codes</a:t>
                      </a:r>
                      <a:r>
                        <a:rPr lang="en-IN" sz="1400">
                          <a:effectLst/>
                        </a:rPr>
                        <a: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"ATL"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738390019"/>
                  </a:ext>
                </a:extLst>
              </a:tr>
              <a:tr h="181943">
                <a:tc>
                  <a:txBody>
                    <a:bodyPr/>
                    <a:lstStyle/>
                    <a:p>
                      <a:pPr algn="l">
                        <a:lnSpc>
                          <a:spcPct val="107000"/>
                        </a:lnSpc>
                        <a:spcAft>
                          <a:spcPts val="800"/>
                        </a:spcAft>
                      </a:pPr>
                      <a:r>
                        <a:rPr lang="en-IN" sz="1400">
                          <a:effectLst/>
                        </a:rPr>
                        <a:t>Airport.Name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full name of this airport.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"Atlanta, GA: Hartsfield-Jackson Atlanta International"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469760897"/>
                  </a:ext>
                </a:extLst>
              </a:tr>
              <a:tr h="181943">
                <a:tc>
                  <a:txBody>
                    <a:bodyPr/>
                    <a:lstStyle/>
                    <a:p>
                      <a:pPr algn="l">
                        <a:lnSpc>
                          <a:spcPct val="107000"/>
                        </a:lnSpc>
                        <a:spcAft>
                          <a:spcPts val="800"/>
                        </a:spcAft>
                      </a:pPr>
                      <a:r>
                        <a:rPr lang="en-IN" sz="1400">
                          <a:effectLst/>
                        </a:rPr>
                        <a:t>Time.Label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"year/month" reported as a string, to make it easier to sort by time periods.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"2003/06"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123395859"/>
                  </a:ext>
                </a:extLst>
              </a:tr>
              <a:tr h="181943">
                <a:tc>
                  <a:txBody>
                    <a:bodyPr/>
                    <a:lstStyle/>
                    <a:p>
                      <a:pPr algn="l">
                        <a:lnSpc>
                          <a:spcPct val="107000"/>
                        </a:lnSpc>
                        <a:spcAft>
                          <a:spcPts val="800"/>
                        </a:spcAft>
                      </a:pPr>
                      <a:r>
                        <a:rPr lang="en-IN" sz="1400">
                          <a:effectLst/>
                        </a:rPr>
                        <a:t>Time.Month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reported month as a number. 0 is January, 1 is February, etc.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996871156"/>
                  </a:ext>
                </a:extLst>
              </a:tr>
              <a:tr h="181943">
                <a:tc>
                  <a:txBody>
                    <a:bodyPr/>
                    <a:lstStyle/>
                    <a:p>
                      <a:pPr algn="l">
                        <a:lnSpc>
                          <a:spcPct val="107000"/>
                        </a:lnSpc>
                        <a:spcAft>
                          <a:spcPts val="800"/>
                        </a:spcAft>
                      </a:pPr>
                      <a:r>
                        <a:rPr lang="en-IN" sz="1400">
                          <a:effectLst/>
                        </a:rPr>
                        <a:t>Time.Month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onth</a:t>
                      </a:r>
                      <a:r>
                        <a:rPr lang="en-IN" sz="1400" dirty="0">
                          <a:effectLst/>
                          <a:latin typeface="Calibri" panose="020F0502020204030204" pitchFamily="34" charset="0"/>
                          <a:ea typeface="Calibri" panose="020F0502020204030204" pitchFamily="34" charset="0"/>
                          <a:cs typeface="Times New Roman" panose="02020603050405020304" pitchFamily="18" charset="0"/>
                        </a:rPr>
                        <a:t> name </a:t>
                      </a:r>
                    </a:p>
                  </a:txBody>
                  <a:tcPr marL="3671" marR="3671" marT="3671" marB="3671"/>
                </a:tc>
                <a:tc>
                  <a:txBody>
                    <a:bodyPr/>
                    <a:lstStyle/>
                    <a:p>
                      <a:pPr algn="l">
                        <a:lnSpc>
                          <a:spcPct val="107000"/>
                        </a:lnSpc>
                        <a:spcAft>
                          <a:spcPts val="800"/>
                        </a:spcAft>
                      </a:pPr>
                      <a:r>
                        <a:rPr lang="en-IN" sz="1400">
                          <a:effectLst/>
                        </a:rPr>
                        <a:t>"June"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652248060"/>
                  </a:ext>
                </a:extLst>
              </a:tr>
              <a:tr h="181943">
                <a:tc>
                  <a:txBody>
                    <a:bodyPr/>
                    <a:lstStyle/>
                    <a:p>
                      <a:pPr algn="l">
                        <a:lnSpc>
                          <a:spcPct val="107000"/>
                        </a:lnSpc>
                        <a:spcAft>
                          <a:spcPts val="800"/>
                        </a:spcAft>
                      </a:pPr>
                      <a:r>
                        <a:rPr lang="en-IN" sz="1400">
                          <a:effectLst/>
                        </a:rPr>
                        <a:t>Time.Year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reported year as a 4-digit number.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2003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901736377"/>
                  </a:ext>
                </a:extLst>
              </a:tr>
              <a:tr h="326770">
                <a:tc>
                  <a:txBody>
                    <a:bodyPr/>
                    <a:lstStyle/>
                    <a:p>
                      <a:pPr algn="l">
                        <a:lnSpc>
                          <a:spcPct val="107000"/>
                        </a:lnSpc>
                        <a:spcAft>
                          <a:spcPts val="800"/>
                        </a:spcAft>
                      </a:pPr>
                      <a:r>
                        <a:rPr lang="en-IN" sz="1400">
                          <a:effectLst/>
                        </a:rPr>
                        <a:t>Statistics.# of Delays.Carrier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due to circumstances within the airline's control (e.g. maintenance or crew problems, aircraft cleaning, baggage loading, fueling, etc.)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1009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072171500"/>
                  </a:ext>
                </a:extLst>
              </a:tr>
              <a:tr h="326770">
                <a:tc>
                  <a:txBody>
                    <a:bodyPr/>
                    <a:lstStyle/>
                    <a:p>
                      <a:pPr algn="l">
                        <a:lnSpc>
                          <a:spcPct val="107000"/>
                        </a:lnSpc>
                        <a:spcAft>
                          <a:spcPts val="800"/>
                        </a:spcAft>
                      </a:pPr>
                      <a:r>
                        <a:rPr lang="en-IN" sz="1400">
                          <a:effectLst/>
                        </a:rPr>
                        <a:t>Statistics.# of Delays.Late Aircraft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caused by a previous flight with the same aircraft arriving late, causing the present flight to depart late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1275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054796913"/>
                  </a:ext>
                </a:extLst>
              </a:tr>
              <a:tr h="326770">
                <a:tc>
                  <a:txBody>
                    <a:bodyPr/>
                    <a:lstStyle/>
                    <a:p>
                      <a:pPr algn="l">
                        <a:lnSpc>
                          <a:spcPct val="107000"/>
                        </a:lnSpc>
                        <a:spcAft>
                          <a:spcPts val="800"/>
                        </a:spcAft>
                      </a:pPr>
                      <a:r>
                        <a:rPr lang="en-IN" sz="1400">
                          <a:effectLst/>
                        </a:rPr>
                        <a:t>Statistics.# of Delays.National Aviation System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attributable to the national aviation system that refer to a broad set of conditions, such as non-extreme weather conditions, airport operations, heavy traffic volume, and air traffic control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3217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62819568"/>
                  </a:ext>
                </a:extLst>
              </a:tr>
              <a:tr h="326770">
                <a:tc>
                  <a:txBody>
                    <a:bodyPr/>
                    <a:lstStyle/>
                    <a:p>
                      <a:pPr algn="l">
                        <a:lnSpc>
                          <a:spcPct val="107000"/>
                        </a:lnSpc>
                        <a:spcAft>
                          <a:spcPts val="800"/>
                        </a:spcAft>
                      </a:pPr>
                      <a:r>
                        <a:rPr lang="en-IN" sz="1400">
                          <a:effectLst/>
                        </a:rPr>
                        <a:t>Statistics.# of Delays.Security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delays or cancellations caused by evacuation of a terminal or concourse, re-boarding of aircraft because of security breach, inoperative screening equipment and/or long lines in excess of 29 minutes at screening areas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059769849"/>
                  </a:ext>
                </a:extLst>
              </a:tr>
              <a:tr h="326770">
                <a:tc>
                  <a:txBody>
                    <a:bodyPr/>
                    <a:lstStyle/>
                    <a:p>
                      <a:pPr algn="l">
                        <a:lnSpc>
                          <a:spcPct val="107000"/>
                        </a:lnSpc>
                        <a:spcAft>
                          <a:spcPts val="800"/>
                        </a:spcAft>
                      </a:pPr>
                      <a:r>
                        <a:rPr lang="en-IN" sz="1400">
                          <a:effectLst/>
                        </a:rPr>
                        <a:t>Statistics.# of Delays.Weather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delays or cancellations caused by significant meteorological conditions (actual or forecasted) that, in the judgment of the carrier, delays or prevents the operation of a flight such as tornado, blizzard or hurricane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328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036720636"/>
                  </a:ext>
                </a:extLst>
              </a:tr>
              <a:tr h="471599">
                <a:tc>
                  <a:txBody>
                    <a:bodyPr/>
                    <a:lstStyle/>
                    <a:p>
                      <a:pPr algn="l">
                        <a:lnSpc>
                          <a:spcPct val="107000"/>
                        </a:lnSpc>
                        <a:spcAft>
                          <a:spcPts val="800"/>
                        </a:spcAft>
                      </a:pPr>
                      <a:r>
                        <a:rPr lang="en-IN" sz="1400" dirty="0" err="1">
                          <a:effectLst/>
                        </a:rPr>
                        <a:t>Statistics.Carriers.Names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full names of the carriers that reported in.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"American Airlines Inc.,JetBlue Airways,Continental Air Lines Inc.,Delta Air Lines Inc.,Atlantic Southeast Airlines,AirTran Airways Corporation,America West Airlines Inc.,Northwest Airlines Inc.,ExpressJet Airlines Inc.,United Air Lines Inc.,US Airways Inc."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175481846"/>
                  </a:ext>
                </a:extLst>
              </a:tr>
              <a:tr h="181943">
                <a:tc>
                  <a:txBody>
                    <a:bodyPr/>
                    <a:lstStyle/>
                    <a:p>
                      <a:pPr algn="l">
                        <a:lnSpc>
                          <a:spcPct val="107000"/>
                        </a:lnSpc>
                        <a:spcAft>
                          <a:spcPts val="800"/>
                        </a:spcAft>
                      </a:pPr>
                      <a:r>
                        <a:rPr lang="en-IN" sz="1400">
                          <a:effectLst/>
                        </a:rPr>
                        <a:t>Statistics.Carriers.Total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carriers that reported flight information during this time period and at this location.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525216873"/>
                  </a:ext>
                </a:extLst>
              </a:tr>
              <a:tr h="181943">
                <a:tc>
                  <a:txBody>
                    <a:bodyPr/>
                    <a:lstStyle/>
                    <a:p>
                      <a:pPr algn="l">
                        <a:lnSpc>
                          <a:spcPct val="107000"/>
                        </a:lnSpc>
                        <a:spcAft>
                          <a:spcPts val="800"/>
                        </a:spcAft>
                      </a:pPr>
                      <a:r>
                        <a:rPr lang="en-IN" sz="1400">
                          <a:effectLst/>
                        </a:rPr>
                        <a:t>Statistics.Flights.Cancelled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cancelled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803404075"/>
                  </a:ext>
                </a:extLst>
              </a:tr>
              <a:tr h="181943">
                <a:tc>
                  <a:txBody>
                    <a:bodyPr/>
                    <a:lstStyle/>
                    <a:p>
                      <a:pPr algn="l">
                        <a:lnSpc>
                          <a:spcPct val="107000"/>
                        </a:lnSpc>
                        <a:spcAft>
                          <a:spcPts val="800"/>
                        </a:spcAft>
                      </a:pPr>
                      <a:r>
                        <a:rPr lang="en-IN" sz="1400">
                          <a:effectLst/>
                        </a:rPr>
                        <a:t>Statistics.Flights.Delayed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delayed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5843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368516567"/>
                  </a:ext>
                </a:extLst>
              </a:tr>
              <a:tr h="181943">
                <a:tc>
                  <a:txBody>
                    <a:bodyPr/>
                    <a:lstStyle/>
                    <a:p>
                      <a:pPr algn="l">
                        <a:lnSpc>
                          <a:spcPct val="107000"/>
                        </a:lnSpc>
                        <a:spcAft>
                          <a:spcPts val="800"/>
                        </a:spcAft>
                      </a:pPr>
                      <a:r>
                        <a:rPr lang="en-IN" sz="1400">
                          <a:effectLst/>
                        </a:rPr>
                        <a:t>Statistics.Flights.Diverted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diverted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12210004"/>
                  </a:ext>
                </a:extLst>
              </a:tr>
              <a:tr h="181943">
                <a:tc>
                  <a:txBody>
                    <a:bodyPr/>
                    <a:lstStyle/>
                    <a:p>
                      <a:pPr algn="l">
                        <a:lnSpc>
                          <a:spcPct val="107000"/>
                        </a:lnSpc>
                        <a:spcAft>
                          <a:spcPts val="800"/>
                        </a:spcAft>
                      </a:pPr>
                      <a:r>
                        <a:rPr lang="en-IN" sz="1400">
                          <a:effectLst/>
                        </a:rPr>
                        <a:t>Statistics.Flights.On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on time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23974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18565081"/>
                  </a:ext>
                </a:extLst>
              </a:tr>
              <a:tr h="181943">
                <a:tc>
                  <a:txBody>
                    <a:bodyPr/>
                    <a:lstStyle/>
                    <a:p>
                      <a:pPr algn="l">
                        <a:lnSpc>
                          <a:spcPct val="107000"/>
                        </a:lnSpc>
                        <a:spcAft>
                          <a:spcPts val="800"/>
                        </a:spcAft>
                      </a:pPr>
                      <a:r>
                        <a:rPr lang="en-IN" sz="1400">
                          <a:effectLst/>
                        </a:rPr>
                        <a:t>Statistics.Flights.Total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total number of flights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30060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727979263"/>
                  </a:ext>
                </a:extLst>
              </a:tr>
              <a:tr h="326770">
                <a:tc>
                  <a:txBody>
                    <a:bodyPr/>
                    <a:lstStyle/>
                    <a:p>
                      <a:pPr algn="l">
                        <a:lnSpc>
                          <a:spcPct val="107000"/>
                        </a:lnSpc>
                        <a:spcAft>
                          <a:spcPts val="800"/>
                        </a:spcAft>
                      </a:pPr>
                      <a:r>
                        <a:rPr lang="en-IN" sz="1400">
                          <a:effectLst/>
                        </a:rPr>
                        <a:t>Statistics.Minutes Delayed.Carrier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due to circumstances within the airline's control (e.g. maintenance or crew problems, aircraft cleaning, baggage loading, fueling, etc.)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61606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19072516"/>
                  </a:ext>
                </a:extLst>
              </a:tr>
              <a:tr h="326770">
                <a:tc>
                  <a:txBody>
                    <a:bodyPr/>
                    <a:lstStyle/>
                    <a:p>
                      <a:pPr algn="l">
                        <a:lnSpc>
                          <a:spcPct val="107000"/>
                        </a:lnSpc>
                        <a:spcAft>
                          <a:spcPts val="800"/>
                        </a:spcAft>
                      </a:pPr>
                      <a:r>
                        <a:rPr lang="en-IN" sz="1400">
                          <a:effectLst/>
                        </a:rPr>
                        <a:t>Statistics.Minutes Delayed.Late Aircraft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caused by a previous flight with the same aircraft arriving late, causing the present flight to depart late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68335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165516144"/>
                  </a:ext>
                </a:extLst>
              </a:tr>
              <a:tr h="326770">
                <a:tc>
                  <a:txBody>
                    <a:bodyPr/>
                    <a:lstStyle/>
                    <a:p>
                      <a:pPr algn="l">
                        <a:lnSpc>
                          <a:spcPct val="107000"/>
                        </a:lnSpc>
                        <a:spcAft>
                          <a:spcPts val="800"/>
                        </a:spcAft>
                      </a:pPr>
                      <a:r>
                        <a:rPr lang="en-IN" sz="1400">
                          <a:effectLst/>
                        </a:rPr>
                        <a:t>Statistics.Minutes Delayed.National Aviation System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attributable to the national aviation system that refer to a broad set of conditions, such as non-extreme weather conditions, airport operations, heavy traffic volume, and air traffic control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118831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466170618"/>
                  </a:ext>
                </a:extLst>
              </a:tr>
              <a:tr h="326770">
                <a:tc>
                  <a:txBody>
                    <a:bodyPr/>
                    <a:lstStyle/>
                    <a:p>
                      <a:pPr algn="l">
                        <a:lnSpc>
                          <a:spcPct val="107000"/>
                        </a:lnSpc>
                        <a:spcAft>
                          <a:spcPts val="800"/>
                        </a:spcAft>
                      </a:pPr>
                      <a:r>
                        <a:rPr lang="en-IN" sz="1400">
                          <a:effectLst/>
                        </a:rPr>
                        <a:t>Statistics.Minutes Delayed.Security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minutes delayed caused by evacuation of a terminal or concourse, re-boarding of aircraft because of security breach, inoperative screening equipment and/or long lines in excess of 29 minutes at screening areas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518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940543533"/>
                  </a:ext>
                </a:extLst>
              </a:tr>
              <a:tr h="181943">
                <a:tc>
                  <a:txBody>
                    <a:bodyPr/>
                    <a:lstStyle/>
                    <a:p>
                      <a:pPr algn="l">
                        <a:lnSpc>
                          <a:spcPct val="107000"/>
                        </a:lnSpc>
                        <a:spcAft>
                          <a:spcPts val="800"/>
                        </a:spcAft>
                      </a:pPr>
                      <a:r>
                        <a:rPr lang="en-IN" sz="1400">
                          <a:effectLst/>
                        </a:rPr>
                        <a:t>Statistics.Minutes Delayed.Total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$MISSING_FIELD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268764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716881550"/>
                  </a:ext>
                </a:extLst>
              </a:tr>
              <a:tr h="326770">
                <a:tc>
                  <a:txBody>
                    <a:bodyPr/>
                    <a:lstStyle/>
                    <a:p>
                      <a:pPr algn="l">
                        <a:lnSpc>
                          <a:spcPct val="107000"/>
                        </a:lnSpc>
                        <a:spcAft>
                          <a:spcPts val="800"/>
                        </a:spcAft>
                      </a:pPr>
                      <a:r>
                        <a:rPr lang="en-IN" sz="1400">
                          <a:effectLst/>
                        </a:rPr>
                        <a:t>Statistics.Minutes Delayed.Weather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of minutes delayed caused by significant meteorological conditions (actual or forecasted) that, in the judgment of the carrier, delays or prevents the operation of a flight such as tornado, blizzard or hurricane in this month.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dirty="0">
                          <a:effectLst/>
                        </a:rPr>
                        <a:t>19474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580948462"/>
                  </a:ext>
                </a:extLst>
              </a:tr>
            </a:tbl>
          </a:graphicData>
        </a:graphic>
      </p:graphicFrame>
    </p:spTree>
    <p:extLst>
      <p:ext uri="{BB962C8B-B14F-4D97-AF65-F5344CB8AC3E}">
        <p14:creationId xmlns:p14="http://schemas.microsoft.com/office/powerpoint/2010/main" val="32415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78D2-59FF-434B-BD74-A67629D06F28}"/>
              </a:ext>
            </a:extLst>
          </p:cNvPr>
          <p:cNvSpPr>
            <a:spLocks noGrp="1"/>
          </p:cNvSpPr>
          <p:nvPr>
            <p:ph type="title"/>
          </p:nvPr>
        </p:nvSpPr>
        <p:spPr/>
        <p:txBody>
          <a:bodyPr/>
          <a:lstStyle/>
          <a:p>
            <a:r>
              <a:rPr lang="en-IN" b="1" dirty="0"/>
              <a:t>High-level Solution plan using Azure</a:t>
            </a:r>
          </a:p>
        </p:txBody>
      </p:sp>
      <p:graphicFrame>
        <p:nvGraphicFramePr>
          <p:cNvPr id="7" name="Content Placeholder 2">
            <a:extLst>
              <a:ext uri="{FF2B5EF4-FFF2-40B4-BE49-F238E27FC236}">
                <a16:creationId xmlns:a16="http://schemas.microsoft.com/office/drawing/2014/main" id="{EF5C237D-EABF-4AF0-A837-C1E7448303A3}"/>
              </a:ext>
            </a:extLst>
          </p:cNvPr>
          <p:cNvGraphicFramePr>
            <a:graphicFrameLocks noGrp="1"/>
          </p:cNvGraphicFramePr>
          <p:nvPr>
            <p:ph idx="1"/>
            <p:extLst>
              <p:ext uri="{D42A27DB-BD31-4B8C-83A1-F6EECF244321}">
                <p14:modId xmlns:p14="http://schemas.microsoft.com/office/powerpoint/2010/main" val="3365223723"/>
              </p:ext>
            </p:extLst>
          </p:nvPr>
        </p:nvGraphicFramePr>
        <p:xfrm>
          <a:off x="838200" y="2606565"/>
          <a:ext cx="10515600" cy="3570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819B9501-5F16-44A8-A05F-76829B4169BA}"/>
              </a:ext>
            </a:extLst>
          </p:cNvPr>
          <p:cNvSpPr txBox="1"/>
          <p:nvPr/>
        </p:nvSpPr>
        <p:spPr>
          <a:xfrm>
            <a:off x="990600" y="1543050"/>
            <a:ext cx="9839325" cy="1354217"/>
          </a:xfrm>
          <a:prstGeom prst="rect">
            <a:avLst/>
          </a:prstGeom>
          <a:noFill/>
        </p:spPr>
        <p:txBody>
          <a:bodyPr wrap="square" rtlCol="0">
            <a:spAutoFit/>
          </a:bodyPr>
          <a:lstStyle/>
          <a:p>
            <a:pPr marL="0" indent="0">
              <a:buNone/>
            </a:pPr>
            <a:r>
              <a:rPr lang="en-US" b="1" dirty="0"/>
              <a:t>We will make data pipeline using Azure Data Factory.</a:t>
            </a:r>
          </a:p>
          <a:p>
            <a:pPr marL="0" indent="0">
              <a:buNone/>
            </a:pPr>
            <a:r>
              <a:rPr lang="en-US" sz="2800" b="1" dirty="0"/>
              <a:t>Let’s compare the scenario with a real-life example.</a:t>
            </a:r>
          </a:p>
          <a:p>
            <a:pPr marL="0" indent="0">
              <a:buNone/>
            </a:pPr>
            <a:r>
              <a:rPr lang="en-US" b="1" dirty="0"/>
              <a:t>Let's assume we have a cabinet which we want to move from a shop to Home. what necessary things we will be needed?</a:t>
            </a:r>
          </a:p>
        </p:txBody>
      </p:sp>
    </p:spTree>
    <p:extLst>
      <p:ext uri="{BB962C8B-B14F-4D97-AF65-F5344CB8AC3E}">
        <p14:creationId xmlns:p14="http://schemas.microsoft.com/office/powerpoint/2010/main" val="258109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C9495-23A2-4397-B322-EDB271D69C3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b="1" kern="1200" dirty="0">
                <a:solidFill>
                  <a:schemeClr val="bg1"/>
                </a:solidFill>
                <a:latin typeface="+mj-lt"/>
                <a:ea typeface="+mj-ea"/>
                <a:cs typeface="+mj-cs"/>
              </a:rPr>
              <a:t>Architecture Diagram Of the real-life example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CA4CF23-60BD-4741-A2AD-E2C34E139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5065"/>
            <a:ext cx="12192000" cy="4942936"/>
          </a:xfrm>
          <a:prstGeom prst="rect">
            <a:avLst/>
          </a:prstGeom>
        </p:spPr>
      </p:pic>
    </p:spTree>
    <p:extLst>
      <p:ext uri="{BB962C8B-B14F-4D97-AF65-F5344CB8AC3E}">
        <p14:creationId xmlns:p14="http://schemas.microsoft.com/office/powerpoint/2010/main" val="214513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FC089-8C42-482F-B8FB-EACBE7A616A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Let's compare the same process in Azure cloud </a:t>
            </a:r>
            <a:endParaRPr lang="en-IN" sz="4000" dirty="0">
              <a:solidFill>
                <a:srgbClr val="FFFFFF"/>
              </a:solidFill>
            </a:endParaRPr>
          </a:p>
        </p:txBody>
      </p:sp>
      <p:graphicFrame>
        <p:nvGraphicFramePr>
          <p:cNvPr id="23" name="Content Placeholder 2">
            <a:extLst>
              <a:ext uri="{FF2B5EF4-FFF2-40B4-BE49-F238E27FC236}">
                <a16:creationId xmlns:a16="http://schemas.microsoft.com/office/drawing/2014/main" id="{1BCF35E0-A84E-43BA-8432-3AD8BB118146}"/>
              </a:ext>
            </a:extLst>
          </p:cNvPr>
          <p:cNvGraphicFramePr>
            <a:graphicFrameLocks noGrp="1"/>
          </p:cNvGraphicFramePr>
          <p:nvPr>
            <p:ph idx="1"/>
            <p:extLst>
              <p:ext uri="{D42A27DB-BD31-4B8C-83A1-F6EECF244321}">
                <p14:modId xmlns:p14="http://schemas.microsoft.com/office/powerpoint/2010/main" val="632569456"/>
              </p:ext>
            </p:extLst>
          </p:nvPr>
        </p:nvGraphicFramePr>
        <p:xfrm>
          <a:off x="4037827" y="-10142"/>
          <a:ext cx="8151126" cy="6878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473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E2EE-67D4-4A5B-841C-24D7D7394BB4}"/>
              </a:ext>
            </a:extLst>
          </p:cNvPr>
          <p:cNvSpPr>
            <a:spLocks noGrp="1"/>
          </p:cNvSpPr>
          <p:nvPr>
            <p:ph type="title"/>
          </p:nvPr>
        </p:nvSpPr>
        <p:spPr/>
        <p:txBody>
          <a:bodyPr/>
          <a:lstStyle/>
          <a:p>
            <a:endParaRPr lang="en-IN" dirty="0"/>
          </a:p>
        </p:txBody>
      </p:sp>
      <p:sp>
        <p:nvSpPr>
          <p:cNvPr id="4" name="Rectangle 3">
            <a:extLst>
              <a:ext uri="{FF2B5EF4-FFF2-40B4-BE49-F238E27FC236}">
                <a16:creationId xmlns:a16="http://schemas.microsoft.com/office/drawing/2014/main" id="{04583E4A-AC27-43AD-921F-C0D6EC0FF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52F1B-B2B5-490A-AD71-18236A3BCC99}"/>
              </a:ext>
            </a:extLst>
          </p:cNvPr>
          <p:cNvSpPr txBox="1">
            <a:spLocks/>
          </p:cNvSpPr>
          <p:nvPr/>
        </p:nvSpPr>
        <p:spPr>
          <a:xfrm>
            <a:off x="838199" y="291090"/>
            <a:ext cx="10756901" cy="11948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b="1" dirty="0">
                <a:solidFill>
                  <a:schemeClr val="bg1"/>
                </a:solidFill>
              </a:rPr>
              <a:t>Architecture Diagram of the Actual Solution </a:t>
            </a:r>
          </a:p>
        </p:txBody>
      </p:sp>
      <p:pic>
        <p:nvPicPr>
          <p:cNvPr id="8" name="Picture 7" descr="Graphical user interface&#10;&#10;Description automatically generated">
            <a:extLst>
              <a:ext uri="{FF2B5EF4-FFF2-40B4-BE49-F238E27FC236}">
                <a16:creationId xmlns:a16="http://schemas.microsoft.com/office/drawing/2014/main" id="{115AA75A-E34F-47B6-8081-D062CE7C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5198577"/>
          </a:xfrm>
          <a:prstGeom prst="rect">
            <a:avLst/>
          </a:prstGeom>
          <a:ln>
            <a:solidFill>
              <a:schemeClr val="accent1"/>
            </a:solidFill>
          </a:ln>
        </p:spPr>
      </p:pic>
      <p:sp>
        <p:nvSpPr>
          <p:cNvPr id="11" name="TextBox 10">
            <a:extLst>
              <a:ext uri="{FF2B5EF4-FFF2-40B4-BE49-F238E27FC236}">
                <a16:creationId xmlns:a16="http://schemas.microsoft.com/office/drawing/2014/main" id="{F8FC0612-A4D5-401F-98AD-DE34954326AC}"/>
              </a:ext>
            </a:extLst>
          </p:cNvPr>
          <p:cNvSpPr txBox="1"/>
          <p:nvPr/>
        </p:nvSpPr>
        <p:spPr>
          <a:xfrm>
            <a:off x="824066" y="6214935"/>
            <a:ext cx="1265698" cy="276999"/>
          </a:xfrm>
          <a:prstGeom prst="rect">
            <a:avLst/>
          </a:prstGeom>
          <a:noFill/>
        </p:spPr>
        <p:txBody>
          <a:bodyPr wrap="square" rtlCol="0">
            <a:spAutoFit/>
          </a:bodyPr>
          <a:lstStyle/>
          <a:p>
            <a:r>
              <a:rPr lang="en-US" sz="1200" dirty="0"/>
              <a:t>Airline.csv</a:t>
            </a:r>
            <a:endParaRPr lang="en-IN" sz="1200" dirty="0"/>
          </a:p>
        </p:txBody>
      </p:sp>
      <p:sp>
        <p:nvSpPr>
          <p:cNvPr id="13" name="Rectangle 12">
            <a:extLst>
              <a:ext uri="{FF2B5EF4-FFF2-40B4-BE49-F238E27FC236}">
                <a16:creationId xmlns:a16="http://schemas.microsoft.com/office/drawing/2014/main" id="{4800220F-944F-4473-A233-F214426C6C7E}"/>
              </a:ext>
            </a:extLst>
          </p:cNvPr>
          <p:cNvSpPr/>
          <p:nvPr/>
        </p:nvSpPr>
        <p:spPr>
          <a:xfrm>
            <a:off x="838199" y="6419646"/>
            <a:ext cx="806451"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48623C5-59F2-4F03-B59A-B026B64EE84A}"/>
              </a:ext>
            </a:extLst>
          </p:cNvPr>
          <p:cNvSpPr/>
          <p:nvPr/>
        </p:nvSpPr>
        <p:spPr>
          <a:xfrm>
            <a:off x="10490200" y="6430911"/>
            <a:ext cx="977899"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09D6A6D-3109-4197-8065-4BC19923460E}"/>
              </a:ext>
            </a:extLst>
          </p:cNvPr>
          <p:cNvSpPr txBox="1"/>
          <p:nvPr/>
        </p:nvSpPr>
        <p:spPr>
          <a:xfrm>
            <a:off x="10500034" y="6221715"/>
            <a:ext cx="1651000" cy="276999"/>
          </a:xfrm>
          <a:prstGeom prst="rect">
            <a:avLst/>
          </a:prstGeom>
          <a:noFill/>
        </p:spPr>
        <p:txBody>
          <a:bodyPr wrap="square" rtlCol="0">
            <a:spAutoFit/>
          </a:bodyPr>
          <a:lstStyle/>
          <a:p>
            <a:r>
              <a:rPr lang="en-US" sz="1200" dirty="0"/>
              <a:t>Airlines Table</a:t>
            </a:r>
            <a:endParaRPr lang="en-IN" sz="1200" dirty="0"/>
          </a:p>
        </p:txBody>
      </p:sp>
    </p:spTree>
    <p:extLst>
      <p:ext uri="{BB962C8B-B14F-4D97-AF65-F5344CB8AC3E}">
        <p14:creationId xmlns:p14="http://schemas.microsoft.com/office/powerpoint/2010/main" val="403721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A03D3-1317-4CC2-AE14-847035EE9563}"/>
              </a:ext>
            </a:extLst>
          </p:cNvPr>
          <p:cNvSpPr>
            <a:spLocks noGrp="1"/>
          </p:cNvSpPr>
          <p:nvPr>
            <p:ph type="title"/>
          </p:nvPr>
        </p:nvSpPr>
        <p:spPr>
          <a:xfrm>
            <a:off x="1008184" y="174032"/>
            <a:ext cx="10175631" cy="1111843"/>
          </a:xfrm>
        </p:spPr>
        <p:txBody>
          <a:bodyPr anchor="ctr">
            <a:normAutofit/>
          </a:bodyPr>
          <a:lstStyle/>
          <a:p>
            <a:pPr algn="ctr"/>
            <a:r>
              <a:rPr lang="en-IN" sz="4000" b="1" dirty="0"/>
              <a:t>Configuration screenshots</a:t>
            </a:r>
          </a:p>
        </p:txBody>
      </p:sp>
      <p:sp>
        <p:nvSpPr>
          <p:cNvPr id="4" name="Content Placeholder 3">
            <a:extLst>
              <a:ext uri="{FF2B5EF4-FFF2-40B4-BE49-F238E27FC236}">
                <a16:creationId xmlns:a16="http://schemas.microsoft.com/office/drawing/2014/main" id="{29139B73-3DDA-4371-8485-E220338A9F27}"/>
              </a:ext>
            </a:extLst>
          </p:cNvPr>
          <p:cNvSpPr>
            <a:spLocks noGrp="1"/>
          </p:cNvSpPr>
          <p:nvPr>
            <p:ph idx="1"/>
          </p:nvPr>
        </p:nvSpPr>
        <p:spPr>
          <a:xfrm>
            <a:off x="960367" y="1039875"/>
            <a:ext cx="10175630" cy="767904"/>
          </a:xfrm>
        </p:spPr>
        <p:txBody>
          <a:bodyPr anchor="ctr">
            <a:normAutofit/>
          </a:bodyPr>
          <a:lstStyle/>
          <a:p>
            <a:pPr marL="0" indent="0" algn="ctr">
              <a:buNone/>
            </a:pPr>
            <a:r>
              <a:rPr lang="en-US" sz="2000" dirty="0"/>
              <a:t>For our project we will have the following Azure Services  </a:t>
            </a:r>
          </a:p>
          <a:p>
            <a:pPr marL="0" indent="0" algn="ctr">
              <a:buNone/>
            </a:pPr>
            <a:endParaRPr lang="en-US" sz="2000" dirty="0"/>
          </a:p>
        </p:txBody>
      </p:sp>
      <p:pic>
        <p:nvPicPr>
          <p:cNvPr id="5" name="Picture 4" descr="Graphical user interface, text, application, email&#10;&#10;Description automatically generated">
            <a:extLst>
              <a:ext uri="{FF2B5EF4-FFF2-40B4-BE49-F238E27FC236}">
                <a16:creationId xmlns:a16="http://schemas.microsoft.com/office/drawing/2014/main" id="{F124113A-B10C-4BD9-AC3B-E61987EC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59907"/>
            <a:ext cx="12236768" cy="5813252"/>
          </a:xfrm>
          <a:prstGeom prst="rect">
            <a:avLst/>
          </a:prstGeom>
        </p:spPr>
      </p:pic>
    </p:spTree>
    <p:extLst>
      <p:ext uri="{BB962C8B-B14F-4D97-AF65-F5344CB8AC3E}">
        <p14:creationId xmlns:p14="http://schemas.microsoft.com/office/powerpoint/2010/main" val="2683622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1830</Words>
  <Application>Microsoft Office PowerPoint</Application>
  <PresentationFormat>Widescreen</PresentationFormat>
  <Paragraphs>194</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Segoe UI</vt:lpstr>
      <vt:lpstr>Office Theme</vt:lpstr>
      <vt:lpstr>Airlines  Data Visualization</vt:lpstr>
      <vt:lpstr>Business Problem/Case Study</vt:lpstr>
      <vt:lpstr>About the dataset Airlines.csv</vt:lpstr>
      <vt:lpstr>Information about the Airline Table/CSV</vt:lpstr>
      <vt:lpstr>High-level Solution plan using Azure</vt:lpstr>
      <vt:lpstr>Architecture Diagram Of the real-life example </vt:lpstr>
      <vt:lpstr>Let's compare the same process in Azure cloud </vt:lpstr>
      <vt:lpstr>PowerPoint Presentation</vt:lpstr>
      <vt:lpstr>Configuration screenshots</vt:lpstr>
      <vt:lpstr>SQL server </vt:lpstr>
      <vt:lpstr>Storage Account </vt:lpstr>
      <vt:lpstr>SQL Database </vt:lpstr>
      <vt:lpstr>Data Factory </vt:lpstr>
      <vt:lpstr>Linked Services </vt:lpstr>
      <vt:lpstr>Code Snippets</vt:lpstr>
      <vt:lpstr>Create Airline table in the SQL database </vt:lpstr>
      <vt:lpstr>PowerPoint Presentation</vt:lpstr>
      <vt:lpstr>Total number of flights cancelled for different time periods</vt:lpstr>
      <vt:lpstr>Total number of flights On Time for different time periods</vt:lpstr>
      <vt:lpstr>Solutions and Insights</vt:lpstr>
      <vt:lpstr>Total number of flights delayed for different time periods</vt:lpstr>
      <vt:lpstr>Total number of flights cancelled for different time periods</vt:lpstr>
      <vt:lpstr>Total number of flights On Time for different time periods</vt:lpstr>
      <vt:lpstr>Visualization of delayed flights by month</vt:lpstr>
      <vt:lpstr>Visualization of delayed flight by month over the year </vt:lpstr>
      <vt:lpstr>Visualization of cancelled flights by month                       Visualization of cancelled flights by month over years </vt:lpstr>
      <vt:lpstr>Visualization of On Time flights by month</vt:lpstr>
      <vt:lpstr> </vt:lpstr>
      <vt:lpstr>For the Visualization of average departure delay  a View/Virtual Table is best option which contains the average of all the minutes delayed and corresponding month and year</vt:lpstr>
      <vt:lpstr>Visualization of average departure delay by month</vt:lpstr>
      <vt:lpstr>Visualization of average departure delay by year</vt:lpstr>
      <vt:lpstr>Other significant insights from the data</vt:lpstr>
      <vt:lpstr>Visualization of delay delayed flight by reason of delay</vt:lpstr>
      <vt:lpstr>Visualization of delayed and Cancelled flights by airport name</vt:lpstr>
      <vt:lpstr>Visualization of no of flights delayed due to different reasons over the time</vt:lpstr>
      <vt:lpstr>Visualization of Minutes delayed due to different reasons over the time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Swapna Sankar</dc:creator>
  <cp:lastModifiedBy>Kumar, Navin (Cognizant)</cp:lastModifiedBy>
  <cp:revision>9</cp:revision>
  <dcterms:created xsi:type="dcterms:W3CDTF">2022-02-21T10:44:46Z</dcterms:created>
  <dcterms:modified xsi:type="dcterms:W3CDTF">2025-08-09T10:41:02Z</dcterms:modified>
</cp:coreProperties>
</file>